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70" r:id="rId5"/>
    <p:sldId id="268" r:id="rId6"/>
    <p:sldId id="271" r:id="rId7"/>
    <p:sldId id="273" r:id="rId8"/>
    <p:sldId id="272" r:id="rId9"/>
    <p:sldId id="274" r:id="rId10"/>
    <p:sldId id="275" r:id="rId11"/>
    <p:sldId id="276" r:id="rId12"/>
    <p:sldId id="277" r:id="rId13"/>
    <p:sldId id="279" r:id="rId14"/>
    <p:sldId id="280" r:id="rId15"/>
    <p:sldId id="266" r:id="rId16"/>
    <p:sldId id="263" r:id="rId17"/>
    <p:sldId id="262" r:id="rId18"/>
    <p:sldId id="261" r:id="rId19"/>
    <p:sldId id="265" r:id="rId20"/>
    <p:sldId id="264" r:id="rId21"/>
    <p:sldId id="267" r:id="rId22"/>
    <p:sldId id="278" r:id="rId23"/>
    <p:sldId id="282" r:id="rId24"/>
    <p:sldId id="283" r:id="rId25"/>
    <p:sldId id="284" r:id="rId26"/>
    <p:sldId id="285" r:id="rId27"/>
    <p:sldId id="286" r:id="rId28"/>
    <p:sldId id="260" r:id="rId29"/>
    <p:sldId id="287" r:id="rId30"/>
    <p:sldId id="281" r:id="rId3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9E4F"/>
    <a:srgbClr val="649742"/>
    <a:srgbClr val="5D4599"/>
    <a:srgbClr val="1D4A9A"/>
    <a:srgbClr val="C36223"/>
    <a:srgbClr val="1E2999"/>
    <a:srgbClr val="013D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78" autoAdjust="0"/>
    <p:restoredTop sz="89091" autoAdjust="0"/>
  </p:normalViewPr>
  <p:slideViewPr>
    <p:cSldViewPr snapToGrid="0">
      <p:cViewPr varScale="1">
        <p:scale>
          <a:sx n="78" d="100"/>
          <a:sy n="78" d="100"/>
        </p:scale>
        <p:origin x="69" y="35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DBEF800-6FDF-4E03-B6EA-CC057FACE130}" type="datetimeFigureOut">
              <a:rPr lang="en-US" smtClean="0"/>
              <a:t>8/7/2017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2E0D638-089B-447D-8DEC-092F0BD97FDF}" type="slidenum">
              <a:rPr lang="en-US" smtClean="0"/>
              <a:t>‹#›</a:t>
            </a:fld>
            <a:endParaRPr lang="en-US"/>
          </a:p>
        </p:txBody>
      </p:sp>
    </p:spTree>
    <p:extLst>
      <p:ext uri="{BB962C8B-B14F-4D97-AF65-F5344CB8AC3E}">
        <p14:creationId xmlns:p14="http://schemas.microsoft.com/office/powerpoint/2010/main" val="28322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E0D638-089B-447D-8DEC-092F0BD97FDF}" type="slidenum">
              <a:rPr lang="en-US" smtClean="0"/>
              <a:t>1</a:t>
            </a:fld>
            <a:endParaRPr lang="en-US"/>
          </a:p>
        </p:txBody>
      </p:sp>
    </p:spTree>
    <p:extLst>
      <p:ext uri="{BB962C8B-B14F-4D97-AF65-F5344CB8AC3E}">
        <p14:creationId xmlns:p14="http://schemas.microsoft.com/office/powerpoint/2010/main" val="2755139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double dip of my architecture, which is pretty much the same thing showing how you map some best practices into the whole thing. Nice, huh?</a:t>
            </a:r>
            <a:br>
              <a:rPr lang="en-US" baseline="0" dirty="0"/>
            </a:br>
            <a:br>
              <a:rPr lang="en-US" baseline="0" dirty="0"/>
            </a:br>
            <a:r>
              <a:rPr lang="en-US" baseline="0" dirty="0"/>
              <a:t>NOTE: I developed this before some of the other models. Not stating anyone stole it, but rather than we independently realized the same idea, making an implied consensus amongst some architects.</a:t>
            </a:r>
            <a:br>
              <a:rPr lang="en-US" baseline="0" dirty="0"/>
            </a:br>
            <a:br>
              <a:rPr lang="en-US" baseline="0" dirty="0"/>
            </a:br>
            <a:r>
              <a:rPr lang="en-US" baseline="0" dirty="0"/>
              <a:t>ALSO NOTE: There was once a consensus the world was flat, so don’t see this as a silver bullet. It works wonderfully now, but paradigms change over time.</a:t>
            </a:r>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27</a:t>
            </a:fld>
            <a:endParaRPr lang="en-US"/>
          </a:p>
        </p:txBody>
      </p:sp>
    </p:spTree>
    <p:extLst>
      <p:ext uri="{BB962C8B-B14F-4D97-AF65-F5344CB8AC3E}">
        <p14:creationId xmlns:p14="http://schemas.microsoft.com/office/powerpoint/2010/main" val="16038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E0D638-089B-447D-8DEC-092F0BD97FDF}" type="slidenum">
              <a:rPr lang="en-US" smtClean="0"/>
              <a:t>30</a:t>
            </a:fld>
            <a:endParaRPr lang="en-US"/>
          </a:p>
        </p:txBody>
      </p:sp>
    </p:spTree>
    <p:extLst>
      <p:ext uri="{BB962C8B-B14F-4D97-AF65-F5344CB8AC3E}">
        <p14:creationId xmlns:p14="http://schemas.microsoft.com/office/powerpoint/2010/main" val="134092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a:t>
            </a:fld>
            <a:endParaRPr lang="en-US"/>
          </a:p>
        </p:txBody>
      </p:sp>
    </p:spTree>
    <p:extLst>
      <p:ext uri="{BB962C8B-B14F-4D97-AF65-F5344CB8AC3E}">
        <p14:creationId xmlns:p14="http://schemas.microsoft.com/office/powerpoint/2010/main" val="176784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standard Gartner Hype Curve</a:t>
            </a:r>
            <a:r>
              <a:rPr lang="en-US" baseline="0" dirty="0"/>
              <a:t> on new technologies. </a:t>
            </a:r>
            <a:r>
              <a:rPr lang="en-US" baseline="0" dirty="0" err="1"/>
              <a:t>Microservices</a:t>
            </a:r>
            <a:r>
              <a:rPr lang="en-US" baseline="0" dirty="0"/>
              <a:t> are at the top of the roller coaster and we are about to take the long ride to the bottom.</a:t>
            </a:r>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5</a:t>
            </a:fld>
            <a:endParaRPr lang="en-US"/>
          </a:p>
        </p:txBody>
      </p:sp>
    </p:spTree>
    <p:extLst>
      <p:ext uri="{BB962C8B-B14F-4D97-AF65-F5344CB8AC3E}">
        <p14:creationId xmlns:p14="http://schemas.microsoft.com/office/powerpoint/2010/main" val="1713973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20</a:t>
            </a:fld>
            <a:endParaRPr lang="en-US"/>
          </a:p>
        </p:txBody>
      </p:sp>
    </p:spTree>
    <p:extLst>
      <p:ext uri="{BB962C8B-B14F-4D97-AF65-F5344CB8AC3E}">
        <p14:creationId xmlns:p14="http://schemas.microsoft.com/office/powerpoint/2010/main" val="242370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21</a:t>
            </a:fld>
            <a:endParaRPr lang="en-US"/>
          </a:p>
        </p:txBody>
      </p:sp>
    </p:spTree>
    <p:extLst>
      <p:ext uri="{BB962C8B-B14F-4D97-AF65-F5344CB8AC3E}">
        <p14:creationId xmlns:p14="http://schemas.microsoft.com/office/powerpoint/2010/main" val="367963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development model. I</a:t>
            </a:r>
            <a:r>
              <a:rPr lang="en-US" baseline="0" dirty="0"/>
              <a:t> created it as Core AS Application in 2010. I created CASA as a name in 2016 due to not having a cute name. It has nothing to do with a Mexican house, although I could make up some really good BS to explain why it is CASA. But, then, Scrum, as a word, does not really apply to Agile, except perhaps when Scrum teams get in a tight circle and punch each other in the face. As a rule, I tend to avoid these shops.</a:t>
            </a:r>
          </a:p>
          <a:p>
            <a:endParaRPr lang="en-US" baseline="0" dirty="0"/>
          </a:p>
          <a:p>
            <a:r>
              <a:rPr lang="en-US" baseline="0" dirty="0"/>
              <a:t>The idea is the Core is the Application and you should be able to change out persistent mechanisms (where you store state between sessions) and experience layers (UI, for example, but a service is a means of interaction – not human, but machine).</a:t>
            </a:r>
          </a:p>
          <a:p>
            <a:endParaRPr lang="en-US" baseline="0" dirty="0"/>
          </a:p>
          <a:p>
            <a:r>
              <a:rPr lang="en-US" baseline="0" dirty="0"/>
              <a:t>Core is where the business logic goes. </a:t>
            </a:r>
          </a:p>
          <a:p>
            <a:endParaRPr lang="en-US" baseline="0" dirty="0"/>
          </a:p>
          <a:p>
            <a:r>
              <a:rPr lang="en-US" baseline="0" dirty="0"/>
              <a:t>Domain models go at the bottom of the core. NOTE: you can create models on the experience “layer” as well; this is what MVC (and MVVM, </a:t>
            </a:r>
            <a:r>
              <a:rPr lang="en-US" baseline="0" dirty="0" err="1"/>
              <a:t>etc</a:t>
            </a:r>
            <a:r>
              <a:rPr lang="en-US" baseline="0" dirty="0"/>
              <a:t>) do. This works with Domain Driven Design (</a:t>
            </a:r>
            <a:r>
              <a:rPr lang="en-US" baseline="0" dirty="0" err="1"/>
              <a:t>ddd</a:t>
            </a:r>
            <a:r>
              <a:rPr lang="en-US" baseline="0" dirty="0"/>
              <a:t>), although I separate behavior (in the core) from state objects (domain models). The models the gird up Core should be behavior-less, at least as the rule, and business focused.</a:t>
            </a:r>
            <a:br>
              <a:rPr lang="en-US" baseline="0" dirty="0"/>
            </a:br>
            <a:br>
              <a:rPr lang="en-US" baseline="0" dirty="0"/>
            </a:br>
            <a:r>
              <a:rPr lang="en-US" baseline="0" dirty="0"/>
              <a:t>The sides are contracts to abstract out the core from persistence and experience. Think interfaces in most languages. These contracts allow you to change implementation at any time. Designing the contracts up front is the safest manner (Contract First Development). NOTE: I adhere to consumer driven contracts, which means the people using my </a:t>
            </a:r>
            <a:r>
              <a:rPr lang="en-US" baseline="0" dirty="0" err="1"/>
              <a:t>microservices</a:t>
            </a:r>
            <a:r>
              <a:rPr lang="en-US" baseline="0" dirty="0"/>
              <a:t> will tell me what I need. I do not design </a:t>
            </a:r>
            <a:r>
              <a:rPr lang="en-US" baseline="0" dirty="0" err="1"/>
              <a:t>microservices</a:t>
            </a:r>
            <a:r>
              <a:rPr lang="en-US" baseline="0" dirty="0"/>
              <a:t> on top of data, as that creates </a:t>
            </a:r>
            <a:r>
              <a:rPr lang="en-US" baseline="0" dirty="0" err="1"/>
              <a:t>CRUDdy</a:t>
            </a:r>
            <a:r>
              <a:rPr lang="en-US" baseline="0" dirty="0"/>
              <a:t> services. Adapters help you connecting to different persistent and experience projects.</a:t>
            </a:r>
          </a:p>
          <a:p>
            <a:endParaRPr lang="en-US" baseline="0" dirty="0"/>
          </a:p>
          <a:p>
            <a:r>
              <a:rPr lang="en-US" baseline="0" dirty="0"/>
              <a:t>At the top are tests. I have a few buzzwords to make this slide look really cool, but covering your code properly is more critical than writing all of your tests prior to coding. I am an advocate of XDD (TDD, BDD, etc.) types of styles, as they help you design up front, but much of this can be facilitated with contract first approaches even if you do not use XDD (NOTE: Since TDD can be acceptance driven, ATDD is a BS word).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23</a:t>
            </a:fld>
            <a:endParaRPr lang="en-US"/>
          </a:p>
        </p:txBody>
      </p:sp>
    </p:spTree>
    <p:extLst>
      <p:ext uri="{BB962C8B-B14F-4D97-AF65-F5344CB8AC3E}">
        <p14:creationId xmlns:p14="http://schemas.microsoft.com/office/powerpoint/2010/main" val="333169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that</a:t>
            </a:r>
            <a:r>
              <a:rPr lang="en-US" baseline="0" dirty="0"/>
              <a:t> I can really do this in the real world. Here is my method of filling this in. This is essentially Onion Architecture, although I do not keep the domain behavior (Core project) completely inverted. I will share the project once I get a chance. Subscribe to @gbworld on Twitter for upcoming details.</a:t>
            </a:r>
          </a:p>
          <a:p>
            <a:endParaRPr lang="en-US" baseline="0" dirty="0"/>
          </a:p>
          <a:p>
            <a:pPr marL="241653" indent="-241653">
              <a:buAutoNum type="arabicPeriod"/>
            </a:pPr>
            <a:r>
              <a:rPr lang="en-US" baseline="0" dirty="0"/>
              <a:t>Start with the green arrow and design the dumb domain models (dumb meaning they hold state, but have no behavior) – Every other project will use this one</a:t>
            </a:r>
          </a:p>
          <a:p>
            <a:pPr marL="724959" lvl="1" indent="-241653">
              <a:buAutoNum type="arabicPeriod"/>
            </a:pPr>
            <a:r>
              <a:rPr lang="en-US" baseline="0" dirty="0"/>
              <a:t>Bonus – start developing exceptions used in the application and store here</a:t>
            </a:r>
            <a:br>
              <a:rPr lang="en-US" baseline="0" dirty="0"/>
            </a:br>
            <a:r>
              <a:rPr lang="en-US" baseline="0" dirty="0"/>
              <a:t>NOTE: Sometimes exceptions can become more global and end up as a reference</a:t>
            </a:r>
          </a:p>
          <a:p>
            <a:pPr marL="724959" lvl="1" indent="-241653">
              <a:buAutoNum type="arabicPeriod"/>
            </a:pPr>
            <a:r>
              <a:rPr lang="en-US" baseline="0" dirty="0"/>
              <a:t>Don’t test getters and setters (at least not in most cases). If Microsoft (or Oracle) forget how to get and set, you will have a much bigger problem testing will not solve. It is a waste of time to test state only objects. If you do add code to aggregate or calculate (private set; public get?), then you might want to test.</a:t>
            </a:r>
          </a:p>
          <a:p>
            <a:pPr marL="241653" indent="-241653">
              <a:buAutoNum type="arabicPeriod"/>
            </a:pPr>
            <a:r>
              <a:rPr lang="en-US" dirty="0"/>
              <a:t>Fill in the contract projects at every level. </a:t>
            </a:r>
            <a:endParaRPr lang="en-US" baseline="0" dirty="0"/>
          </a:p>
          <a:p>
            <a:pPr marL="241653" indent="-241653">
              <a:buAutoNum type="arabicPeriod"/>
            </a:pPr>
            <a:r>
              <a:rPr lang="en-US" baseline="0" dirty="0"/>
              <a:t>You can now do in any order, but I will generally start on my repository to fill the domain models and then go to core to build up behavior. I will use a Test driven approach to test these. </a:t>
            </a:r>
          </a:p>
          <a:p>
            <a:pPr marL="241653" indent="-241653">
              <a:buAutoNum type="arabicPeriod"/>
            </a:pPr>
            <a:r>
              <a:rPr lang="en-US" baseline="0" dirty="0"/>
              <a:t>I then move to Services and/or Present (for Presentation – need to update slide), depending on application type. I used to keep services in the Presentation folder, but found that confused people who could only envision things users dinked with (UI) as Presentation. In reality, you are presenting in services, although it is just data and it is designed for computers to understand, not people.</a:t>
            </a:r>
          </a:p>
          <a:p>
            <a:pPr marL="241653" indent="-241653">
              <a:buAutoNum type="arabicPeriod"/>
            </a:pPr>
            <a:endParaRPr lang="en-US" baseline="0" dirty="0"/>
          </a:p>
          <a:p>
            <a:r>
              <a:rPr lang="en-US" baseline="0" dirty="0"/>
              <a:t>My test folder is organized in this way:</a:t>
            </a:r>
          </a:p>
          <a:p>
            <a:endParaRPr lang="en-US" baseline="0" dirty="0"/>
          </a:p>
          <a:p>
            <a:pPr marL="181240" indent="-181240">
              <a:buFont typeface="Arial" panose="020B0604020202020204" pitchFamily="34" charset="0"/>
              <a:buChar char="•"/>
            </a:pPr>
            <a:r>
              <a:rPr lang="en-US" baseline="0" dirty="0"/>
              <a:t>Accept are acceptance tests that are pure acceptance. Things like </a:t>
            </a:r>
            <a:r>
              <a:rPr lang="en-US" baseline="0" dirty="0" err="1"/>
              <a:t>Fitnesse</a:t>
            </a:r>
            <a:r>
              <a:rPr lang="en-US" baseline="0" dirty="0"/>
              <a:t> tests go here</a:t>
            </a:r>
          </a:p>
          <a:p>
            <a:pPr marL="181240" indent="-181240">
              <a:buFont typeface="Arial" panose="020B0604020202020204" pitchFamily="34" charset="0"/>
              <a:buChar char="•"/>
            </a:pPr>
            <a:r>
              <a:rPr lang="en-US" baseline="0" dirty="0" err="1"/>
              <a:t>Integ</a:t>
            </a:r>
            <a:r>
              <a:rPr lang="en-US" baseline="0" dirty="0"/>
              <a:t> are Integration tests. They look exactly like Unit tests, but use the actual objects instead of mocks, fakes or stubs. If state changes, I will set up some data and/or revert changes after the test runs. This is so I don’t influence other tests. One test (or test class?) should never influence another test; they should be able to be independently run. If you have a string of tests that have to run in a particular order, you should set up the data changes from the first test in the second test rather than count on tests running in a particular order (NOTE: Some test frameworks allow this insanity, but better not to rely on it)</a:t>
            </a:r>
          </a:p>
          <a:p>
            <a:pPr marL="181240" indent="-181240">
              <a:buFont typeface="Arial" panose="020B0604020202020204" pitchFamily="34" charset="0"/>
              <a:buChar char="•"/>
            </a:pPr>
            <a:r>
              <a:rPr lang="en-US" baseline="0" dirty="0"/>
              <a:t>Spec is for Specification – This is SpecFlow for me, but could be other Behavior tests using a </a:t>
            </a:r>
            <a:r>
              <a:rPr lang="en-US" baseline="0" dirty="0" err="1"/>
              <a:t>jspecification</a:t>
            </a:r>
            <a:r>
              <a:rPr lang="en-US" baseline="0" dirty="0"/>
              <a:t> language to describe them (like SpecFlow)</a:t>
            </a:r>
          </a:p>
          <a:p>
            <a:pPr marL="181240" indent="-181240">
              <a:buFont typeface="Arial" panose="020B0604020202020204" pitchFamily="34" charset="0"/>
              <a:buChar char="•"/>
            </a:pPr>
            <a:r>
              <a:rPr lang="en-US" baseline="0" dirty="0"/>
              <a:t>Unit should be obvious. Use the contracts to mock out dependencies (or stub or fake).</a:t>
            </a:r>
          </a:p>
          <a:p>
            <a:pPr marL="241653" indent="-241653">
              <a:buAutoNum type="arabicPeriod"/>
            </a:pPr>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24</a:t>
            </a:fld>
            <a:endParaRPr lang="en-US"/>
          </a:p>
        </p:txBody>
      </p:sp>
    </p:spTree>
    <p:extLst>
      <p:ext uri="{BB962C8B-B14F-4D97-AF65-F5344CB8AC3E}">
        <p14:creationId xmlns:p14="http://schemas.microsoft.com/office/powerpoint/2010/main" val="6413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Core</a:t>
            </a:r>
            <a:r>
              <a:rPr lang="en-US" baseline="0" dirty="0"/>
              <a:t> blue circle over Alistair Cockburn’s Hexagonal Architecture. Someone now calls this “Clean” Architecture, which means I want to slap him. I hate using superior sounding words for anything, as we will likely find an even better architecture in the future. Here is the progression:</a:t>
            </a:r>
          </a:p>
          <a:p>
            <a:endParaRPr lang="en-US" baseline="0" dirty="0"/>
          </a:p>
          <a:p>
            <a:pPr marL="181240" indent="-181240">
              <a:buFont typeface="Arial" panose="020B0604020202020204" pitchFamily="34" charset="0"/>
              <a:buChar char="•"/>
            </a:pPr>
            <a:r>
              <a:rPr lang="en-US" baseline="0" dirty="0"/>
              <a:t>Clean Architecture</a:t>
            </a:r>
          </a:p>
          <a:p>
            <a:pPr marL="181240" indent="-181240">
              <a:buFont typeface="Arial" panose="020B0604020202020204" pitchFamily="34" charset="0"/>
              <a:buChar char="•"/>
            </a:pPr>
            <a:r>
              <a:rPr lang="en-US" baseline="0" dirty="0"/>
              <a:t>Cleaner Architecture</a:t>
            </a:r>
          </a:p>
          <a:p>
            <a:pPr marL="181240" indent="-181240">
              <a:buFont typeface="Arial" panose="020B0604020202020204" pitchFamily="34" charset="0"/>
              <a:buChar char="•"/>
            </a:pPr>
            <a:r>
              <a:rPr lang="en-US" baseline="0" dirty="0"/>
              <a:t>Cleanest Architecture</a:t>
            </a:r>
          </a:p>
          <a:p>
            <a:pPr marL="181240" indent="-181240">
              <a:buFont typeface="Arial" panose="020B0604020202020204" pitchFamily="34" charset="0"/>
              <a:buChar char="•"/>
            </a:pPr>
            <a:r>
              <a:rPr lang="en-US" baseline="0" dirty="0"/>
              <a:t>We need another damned word meaning cleaner than cleanest architecture</a:t>
            </a:r>
          </a:p>
          <a:p>
            <a:endParaRPr lang="en-US" baseline="0" dirty="0"/>
          </a:p>
          <a:p>
            <a:r>
              <a:rPr lang="en-US" baseline="0" dirty="0"/>
              <a:t>My advice: Don’t do drugs. Hexagonal describes this better, let’s not use our bias to pontificate. Of my pony pedestal of pontification now.</a:t>
            </a:r>
          </a:p>
        </p:txBody>
      </p:sp>
      <p:sp>
        <p:nvSpPr>
          <p:cNvPr id="4" name="Slide Number Placeholder 3"/>
          <p:cNvSpPr>
            <a:spLocks noGrp="1"/>
          </p:cNvSpPr>
          <p:nvPr>
            <p:ph type="sldNum" sz="quarter" idx="10"/>
          </p:nvPr>
        </p:nvSpPr>
        <p:spPr/>
        <p:txBody>
          <a:bodyPr/>
          <a:lstStyle/>
          <a:p>
            <a:fld id="{32E0D638-089B-447D-8DEC-092F0BD97FDF}" type="slidenum">
              <a:rPr lang="en-US" smtClean="0"/>
              <a:t>25</a:t>
            </a:fld>
            <a:endParaRPr lang="en-US"/>
          </a:p>
        </p:txBody>
      </p:sp>
    </p:spTree>
    <p:extLst>
      <p:ext uri="{BB962C8B-B14F-4D97-AF65-F5344CB8AC3E}">
        <p14:creationId xmlns:p14="http://schemas.microsoft.com/office/powerpoint/2010/main" val="88562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the same architecture looking like a Willy Wonka Everlasting Gobstopper. It is called Onion Architecture, cause architecture’s got layers. But parfaits have layers too, although Ogre’s aren’t like Parfaits. I hope you get the reference. If not, there is the obscure tool called Google.</a:t>
            </a:r>
            <a:endParaRPr lang="en-US" dirty="0"/>
          </a:p>
        </p:txBody>
      </p:sp>
      <p:sp>
        <p:nvSpPr>
          <p:cNvPr id="4" name="Slide Number Placeholder 3"/>
          <p:cNvSpPr>
            <a:spLocks noGrp="1"/>
          </p:cNvSpPr>
          <p:nvPr>
            <p:ph type="sldNum" sz="quarter" idx="10"/>
          </p:nvPr>
        </p:nvSpPr>
        <p:spPr/>
        <p:txBody>
          <a:bodyPr/>
          <a:lstStyle/>
          <a:p>
            <a:fld id="{32E0D638-089B-447D-8DEC-092F0BD97FDF}" type="slidenum">
              <a:rPr lang="en-US" smtClean="0"/>
              <a:t>26</a:t>
            </a:fld>
            <a:endParaRPr lang="en-US"/>
          </a:p>
        </p:txBody>
      </p:sp>
    </p:spTree>
    <p:extLst>
      <p:ext uri="{BB962C8B-B14F-4D97-AF65-F5344CB8AC3E}">
        <p14:creationId xmlns:p14="http://schemas.microsoft.com/office/powerpoint/2010/main" val="3355275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607" y="1122363"/>
            <a:ext cx="6861048" cy="2387600"/>
          </a:xfrm>
        </p:spPr>
        <p:txBody>
          <a:bodyPr anchor="b"/>
          <a:lstStyle>
            <a:lvl1pPr algn="ctr">
              <a:defRPr sz="6000"/>
            </a:lvl1pPr>
          </a:lstStyle>
          <a:p>
            <a:r>
              <a:rPr lang="en-US" dirty="0" err="1"/>
              <a:t>Microservices</a:t>
            </a:r>
            <a:endParaRPr lang="en-US" dirty="0"/>
          </a:p>
        </p:txBody>
      </p:sp>
      <p:sp>
        <p:nvSpPr>
          <p:cNvPr id="3" name="Subtitle 2"/>
          <p:cNvSpPr>
            <a:spLocks noGrp="1"/>
          </p:cNvSpPr>
          <p:nvPr>
            <p:ph type="subTitle" idx="1" hasCustomPrompt="1"/>
          </p:nvPr>
        </p:nvSpPr>
        <p:spPr>
          <a:xfrm>
            <a:off x="736607" y="3602038"/>
            <a:ext cx="686104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Lessons from the Trenches</a:t>
            </a:r>
          </a:p>
        </p:txBody>
      </p:sp>
      <p:pic>
        <p:nvPicPr>
          <p:cNvPr id="9" name="Picture 8"/>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76962" y="1033462"/>
            <a:ext cx="5791200" cy="54483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18363" y="6267450"/>
            <a:ext cx="1098662" cy="476778"/>
          </a:xfrm>
          <a:prstGeom prst="rect">
            <a:avLst/>
          </a:prstGeom>
        </p:spPr>
      </p:pic>
    </p:spTree>
    <p:extLst>
      <p:ext uri="{BB962C8B-B14F-4D97-AF65-F5344CB8AC3E}">
        <p14:creationId xmlns:p14="http://schemas.microsoft.com/office/powerpoint/2010/main" val="348337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152588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349388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E1F5D6-8E53-4744-B087-4BB76D7178E0}"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BE7FC-8D7E-44DA-B9F4-37C8C23FB0CA}" type="slidenum">
              <a:rPr lang="en-US" smtClean="0"/>
              <a:t>‹#›</a:t>
            </a:fld>
            <a:endParaRPr lang="en-US"/>
          </a:p>
        </p:txBody>
      </p:sp>
    </p:spTree>
    <p:extLst>
      <p:ext uri="{BB962C8B-B14F-4D97-AF65-F5344CB8AC3E}">
        <p14:creationId xmlns:p14="http://schemas.microsoft.com/office/powerpoint/2010/main" val="95872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1E29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E1F5D6-8E53-4744-B087-4BB76D7178E0}" type="datetimeFigureOut">
              <a:rPr lang="en-US" smtClean="0"/>
              <a:t>8/7/2017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BE7FC-8D7E-44DA-B9F4-37C8C23FB0CA}" type="slidenum">
              <a:rPr lang="en-US" smtClean="0"/>
              <a:t>‹#›</a:t>
            </a:fld>
            <a:endParaRPr lang="en-US"/>
          </a:p>
        </p:txBody>
      </p:sp>
    </p:spTree>
    <p:extLst>
      <p:ext uri="{BB962C8B-B14F-4D97-AF65-F5344CB8AC3E}">
        <p14:creationId xmlns:p14="http://schemas.microsoft.com/office/powerpoint/2010/main" val="312144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E1F5D6-8E53-4744-B087-4BB76D7178E0}" type="datetimeFigureOut">
              <a:rPr lang="en-US" smtClean="0"/>
              <a:t>8/7/2017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BE7FC-8D7E-44DA-B9F4-37C8C23FB0CA}" type="slidenum">
              <a:rPr lang="en-US" smtClean="0"/>
              <a:t>‹#›</a:t>
            </a:fld>
            <a:endParaRPr lang="en-US"/>
          </a:p>
        </p:txBody>
      </p:sp>
    </p:spTree>
    <p:extLst>
      <p:ext uri="{BB962C8B-B14F-4D97-AF65-F5344CB8AC3E}">
        <p14:creationId xmlns:p14="http://schemas.microsoft.com/office/powerpoint/2010/main" val="907510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7006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2233272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81846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9890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E1F5D6-8E53-4744-B087-4BB76D7178E0}" type="datetimeFigureOut">
              <a:rPr lang="en-US" smtClean="0"/>
              <a:t>8/7/2017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8BE7FC-8D7E-44DA-B9F4-37C8C23FB0CA}" type="slidenum">
              <a:rPr lang="en-US" smtClean="0"/>
              <a:t>‹#›</a:t>
            </a:fld>
            <a:endParaRPr lang="en-US" dirty="0"/>
          </a:p>
        </p:txBody>
      </p:sp>
    </p:spTree>
    <p:extLst>
      <p:ext uri="{BB962C8B-B14F-4D97-AF65-F5344CB8AC3E}">
        <p14:creationId xmlns:p14="http://schemas.microsoft.com/office/powerpoint/2010/main" val="157021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p:cNvPicPr>
          <p:nvPr userDrawn="1"/>
        </p:nvPicPr>
        <p:blipFill>
          <a:blip r:embed="rId13">
            <a:extLst>
              <a:ext uri="{28A0092B-C50C-407E-A947-70E740481C1C}">
                <a14:useLocalDpi xmlns:a14="http://schemas.microsoft.com/office/drawing/2010/main" val="0"/>
              </a:ext>
            </a:extLst>
          </a:blip>
          <a:stretch>
            <a:fillRect/>
          </a:stretch>
        </p:blipFill>
        <p:spPr>
          <a:xfrm>
            <a:off x="-88392" y="-78962"/>
            <a:ext cx="12385040" cy="6936962"/>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1F5D6-8E53-4744-B087-4BB76D7178E0}" type="datetimeFigureOut">
              <a:rPr lang="en-US" smtClean="0"/>
              <a:t>8/7/2017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BE7FC-8D7E-44DA-B9F4-37C8C23FB0CA}" type="slidenum">
              <a:rPr lang="en-US" smtClean="0"/>
              <a:t>‹#›</a:t>
            </a:fld>
            <a:endParaRPr lang="en-US"/>
          </a:p>
        </p:txBody>
      </p:sp>
      <p:pic>
        <p:nvPicPr>
          <p:cNvPr id="9" name="Picture 8"/>
          <p:cNvPicPr>
            <a:picLocks noChangeAspect="1"/>
          </p:cNvPicPr>
          <p:nvPr userDrawn="1"/>
        </p:nvPicPr>
        <p:blipFill>
          <a:blip r:embed="rId14">
            <a:clrChange>
              <a:clrFrom>
                <a:srgbClr val="F1E1C0"/>
              </a:clrFrom>
              <a:clrTo>
                <a:srgbClr val="F1E1C0">
                  <a:alpha val="0"/>
                </a:srgbClr>
              </a:clrTo>
            </a:clrChange>
            <a:extLst>
              <a:ext uri="{28A0092B-C50C-407E-A947-70E740481C1C}">
                <a14:useLocalDpi xmlns:a14="http://schemas.microsoft.com/office/drawing/2010/main" val="0"/>
              </a:ext>
            </a:extLst>
          </a:blip>
          <a:stretch>
            <a:fillRect/>
          </a:stretch>
        </p:blipFill>
        <p:spPr>
          <a:xfrm>
            <a:off x="10860048" y="76871"/>
            <a:ext cx="1272016" cy="1014175"/>
          </a:xfrm>
          <a:prstGeom prst="rect">
            <a:avLst/>
          </a:prstGeom>
        </p:spPr>
      </p:pic>
    </p:spTree>
    <p:extLst>
      <p:ext uri="{BB962C8B-B14F-4D97-AF65-F5344CB8AC3E}">
        <p14:creationId xmlns:p14="http://schemas.microsoft.com/office/powerpoint/2010/main" val="80905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7030A0"/>
          </a:solidFill>
          <a:latin typeface="Marker Felt" panose="00000400000000000000" pitchFamily="2" charset="0"/>
          <a:ea typeface="Whiteboard Modern Dem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25.png"/><Relationship Id="rId10" Type="http://schemas.openxmlformats.org/officeDocument/2006/relationships/image" Target="../media/image30.gif"/><Relationship Id="rId4" Type="http://schemas.openxmlformats.org/officeDocument/2006/relationships/image" Target="../media/image19.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bworld/Automating-The-Software-Delivery-Pipeline" TargetMode="External"/><Relationship Id="rId2" Type="http://schemas.openxmlformats.org/officeDocument/2006/relationships/hyperlink" Target="http://tinyurl.com/AutomatingThePipelin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7.png"/><Relationship Id="rId3" Type="http://schemas.openxmlformats.org/officeDocument/2006/relationships/image" Target="../media/image35.emf"/><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notesSlide" Target="../notesSlides/notesSlide4.xml"/><Relationship Id="rId16"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43.jpeg"/><Relationship Id="rId10" Type="http://schemas.openxmlformats.org/officeDocument/2006/relationships/image" Target="../media/image40.png"/><Relationship Id="rId4" Type="http://schemas.openxmlformats.org/officeDocument/2006/relationships/image" Target="../media/image16.png"/><Relationship Id="rId9" Type="http://schemas.openxmlformats.org/officeDocument/2006/relationships/image" Target="../media/image39.jpeg"/><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2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56.png"/><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57.png"/><Relationship Id="rId9"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Whiteboard Modern Demo" panose="02000000000000000000" pitchFamily="2" charset="0"/>
              </a:rPr>
              <a:t>Automating the Software Delivery Pipeline</a:t>
            </a:r>
          </a:p>
        </p:txBody>
      </p:sp>
      <p:sp>
        <p:nvSpPr>
          <p:cNvPr id="3" name="Subtitle 2"/>
          <p:cNvSpPr>
            <a:spLocks noGrp="1"/>
          </p:cNvSpPr>
          <p:nvPr>
            <p:ph type="subTitle" idx="1"/>
          </p:nvPr>
        </p:nvSpPr>
        <p:spPr/>
        <p:txBody>
          <a:bodyPr/>
          <a:lstStyle/>
          <a:p>
            <a:r>
              <a:rPr lang="en-US" dirty="0"/>
              <a:t>DevOps in the Real World</a:t>
            </a:r>
          </a:p>
        </p:txBody>
      </p:sp>
      <p:sp>
        <p:nvSpPr>
          <p:cNvPr id="5" name="TextBox 4"/>
          <p:cNvSpPr txBox="1"/>
          <p:nvPr/>
        </p:nvSpPr>
        <p:spPr>
          <a:xfrm>
            <a:off x="7783306" y="199444"/>
            <a:ext cx="1476686" cy="369332"/>
          </a:xfrm>
          <a:prstGeom prst="rect">
            <a:avLst/>
          </a:prstGeom>
          <a:noFill/>
        </p:spPr>
        <p:txBody>
          <a:bodyPr wrap="none" rtlCol="0">
            <a:spAutoFit/>
          </a:bodyPr>
          <a:lstStyle/>
          <a:p>
            <a:r>
              <a:rPr lang="en-US" dirty="0">
                <a:solidFill>
                  <a:srgbClr val="C36223"/>
                </a:solidFill>
                <a:latin typeface="Marker Felt" panose="00000400000000000000" pitchFamily="2" charset="0"/>
              </a:rPr>
              <a:t>&lt;That&gt; Edition</a:t>
            </a:r>
          </a:p>
        </p:txBody>
      </p:sp>
      <p:pic>
        <p:nvPicPr>
          <p:cNvPr id="6" name="Picture 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07748" y="199444"/>
            <a:ext cx="1019175" cy="409575"/>
          </a:xfrm>
          <a:prstGeom prst="rect">
            <a:avLst/>
          </a:prstGeom>
        </p:spPr>
      </p:pic>
      <p:sp>
        <p:nvSpPr>
          <p:cNvPr id="7" name="Subtitle 2"/>
          <p:cNvSpPr txBox="1">
            <a:spLocks/>
          </p:cNvSpPr>
          <p:nvPr/>
        </p:nvSpPr>
        <p:spPr>
          <a:xfrm>
            <a:off x="736607" y="4979556"/>
            <a:ext cx="6861048" cy="1225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0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371600" indent="0" algn="ctr"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1828800" indent="0" algn="ctr"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0" dirty="0">
                <a:solidFill>
                  <a:srgbClr val="00B050"/>
                </a:solidFill>
              </a:rPr>
              <a:t>@gbworld</a:t>
            </a:r>
          </a:p>
        </p:txBody>
      </p:sp>
    </p:spTree>
    <p:extLst>
      <p:ext uri="{BB962C8B-B14F-4D97-AF65-F5344CB8AC3E}">
        <p14:creationId xmlns:p14="http://schemas.microsoft.com/office/powerpoint/2010/main" val="2364286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Practical</a:t>
            </a:r>
          </a:p>
        </p:txBody>
      </p:sp>
      <p:sp>
        <p:nvSpPr>
          <p:cNvPr id="3" name="Content Placeholder 2"/>
          <p:cNvSpPr>
            <a:spLocks noGrp="1"/>
          </p:cNvSpPr>
          <p:nvPr>
            <p:ph idx="1"/>
          </p:nvPr>
        </p:nvSpPr>
        <p:spPr/>
        <p:txBody>
          <a:bodyPr>
            <a:normAutofit fontScale="77500" lnSpcReduction="20000"/>
          </a:bodyPr>
          <a:lstStyle/>
          <a:p>
            <a:r>
              <a:rPr lang="en-US" dirty="0"/>
              <a:t>One type of deployment versus many</a:t>
            </a:r>
          </a:p>
          <a:p>
            <a:pPr lvl="1"/>
            <a:r>
              <a:rPr lang="en-US" dirty="0"/>
              <a:t>Ideal is 1</a:t>
            </a:r>
          </a:p>
          <a:p>
            <a:pPr lvl="1"/>
            <a:r>
              <a:rPr lang="en-US" dirty="0"/>
              <a:t>Practical in many environments is 2</a:t>
            </a:r>
          </a:p>
          <a:p>
            <a:r>
              <a:rPr lang="en-US" dirty="0"/>
              <a:t>Technology Focus</a:t>
            </a:r>
          </a:p>
          <a:p>
            <a:pPr lvl="1"/>
            <a:r>
              <a:rPr lang="en-US" dirty="0"/>
              <a:t>Containerization</a:t>
            </a:r>
          </a:p>
          <a:p>
            <a:pPr lvl="1"/>
            <a:r>
              <a:rPr lang="en-US" dirty="0"/>
              <a:t>Virtualization</a:t>
            </a:r>
          </a:p>
          <a:p>
            <a:pPr lvl="1"/>
            <a:r>
              <a:rPr lang="en-US" dirty="0"/>
              <a:t>Metal</a:t>
            </a:r>
          </a:p>
          <a:p>
            <a:pPr lvl="1"/>
            <a:r>
              <a:rPr lang="en-US" dirty="0"/>
              <a:t>Cloud*</a:t>
            </a:r>
          </a:p>
          <a:p>
            <a:pPr lvl="2"/>
            <a:r>
              <a:rPr lang="en-US" dirty="0"/>
              <a:t>SaaS</a:t>
            </a:r>
          </a:p>
          <a:p>
            <a:pPr lvl="2"/>
            <a:r>
              <a:rPr lang="en-US" dirty="0" err="1"/>
              <a:t>Virtuals</a:t>
            </a:r>
            <a:endParaRPr lang="en-US" dirty="0"/>
          </a:p>
          <a:p>
            <a:pPr lvl="2"/>
            <a:r>
              <a:rPr lang="en-US" dirty="0"/>
              <a:t>Containers</a:t>
            </a:r>
          </a:p>
          <a:p>
            <a:r>
              <a:rPr lang="en-US" dirty="0"/>
              <a:t>Deployment Strategy</a:t>
            </a:r>
          </a:p>
          <a:p>
            <a:pPr lvl="1"/>
            <a:r>
              <a:rPr lang="en-US" dirty="0"/>
              <a:t>Install</a:t>
            </a:r>
          </a:p>
          <a:p>
            <a:pPr lvl="1"/>
            <a:r>
              <a:rPr lang="en-US" dirty="0"/>
              <a:t>Build and Deploy</a:t>
            </a:r>
          </a:p>
          <a:p>
            <a:pPr lvl="2"/>
            <a:r>
              <a:rPr lang="en-US" dirty="0"/>
              <a:t>Imaging/Containerizing</a:t>
            </a:r>
          </a:p>
          <a:p>
            <a:pPr lvl="2"/>
            <a:r>
              <a:rPr lang="en-US" dirty="0"/>
              <a:t>Incremental Change</a:t>
            </a:r>
          </a:p>
        </p:txBody>
      </p:sp>
      <p:sp>
        <p:nvSpPr>
          <p:cNvPr id="4" name="Text Placeholder 3"/>
          <p:cNvSpPr>
            <a:spLocks noGrp="1"/>
          </p:cNvSpPr>
          <p:nvPr>
            <p:ph type="body" sz="half" idx="2"/>
          </p:nvPr>
        </p:nvSpPr>
        <p:spPr/>
        <p:txBody>
          <a:bodyPr/>
          <a:lstStyle/>
          <a:p>
            <a:r>
              <a:rPr lang="en-US" dirty="0"/>
              <a:t>Deployment Methodology</a:t>
            </a:r>
          </a:p>
        </p:txBody>
      </p:sp>
    </p:spTree>
    <p:extLst>
      <p:ext uri="{BB962C8B-B14F-4D97-AF65-F5344CB8AC3E}">
        <p14:creationId xmlns:p14="http://schemas.microsoft.com/office/powerpoint/2010/main" val="333030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Practical</a:t>
            </a:r>
          </a:p>
        </p:txBody>
      </p:sp>
      <p:sp>
        <p:nvSpPr>
          <p:cNvPr id="4" name="Text Placeholder 3"/>
          <p:cNvSpPr>
            <a:spLocks noGrp="1"/>
          </p:cNvSpPr>
          <p:nvPr>
            <p:ph type="body" sz="half" idx="2"/>
          </p:nvPr>
        </p:nvSpPr>
        <p:spPr/>
        <p:txBody>
          <a:bodyPr/>
          <a:lstStyle/>
          <a:p>
            <a:r>
              <a:rPr lang="en-US" dirty="0"/>
              <a:t>Tools and Technology</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66698" y="1114530"/>
            <a:ext cx="2118065" cy="1167754"/>
          </a:xfrm>
          <a:prstGeom prst="rect">
            <a:avLst/>
          </a:prstGeom>
        </p:spPr>
      </p:pic>
      <p:pic>
        <p:nvPicPr>
          <p:cNvPr id="7" name="Picture 6"/>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439121" y="2396091"/>
            <a:ext cx="922817" cy="922817"/>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4559176" y="4415224"/>
            <a:ext cx="682706" cy="8399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4763" y="3414319"/>
            <a:ext cx="1271019" cy="1252731"/>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11014" y="3414319"/>
            <a:ext cx="1814367" cy="1037591"/>
          </a:xfrm>
          <a:prstGeom prst="rect">
            <a:avLst/>
          </a:prstGeom>
        </p:spPr>
      </p:pic>
      <p:pic>
        <p:nvPicPr>
          <p:cNvPr id="14" name="Picture 13"/>
          <p:cNvPicPr>
            <a:picLocks noChangeAspect="1"/>
          </p:cNvPicPr>
          <p:nvPr/>
        </p:nvPicPr>
        <p:blipFill>
          <a:blip r:embed="rId7">
            <a:clrChange>
              <a:clrFrom>
                <a:srgbClr val="FFFFFF"/>
              </a:clrFrom>
              <a:clrTo>
                <a:srgbClr val="FFFFFF">
                  <a:alpha val="0"/>
                </a:srgbClr>
              </a:clrTo>
            </a:clrChange>
          </a:blip>
          <a:stretch>
            <a:fillRect/>
          </a:stretch>
        </p:blipFill>
        <p:spPr>
          <a:xfrm>
            <a:off x="6064981" y="488942"/>
            <a:ext cx="2125982" cy="1251176"/>
          </a:xfrm>
          <a:prstGeom prst="rect">
            <a:avLst/>
          </a:prstGeom>
        </p:spPr>
      </p:pic>
      <p:pic>
        <p:nvPicPr>
          <p:cNvPr id="16" name="Picture 15"/>
          <p:cNvPicPr>
            <a:picLocks noChangeAspect="1"/>
          </p:cNvPicPr>
          <p:nvPr/>
        </p:nvPicPr>
        <p:blipFill>
          <a:blip r:embed="rId8">
            <a:clrChange>
              <a:clrFrom>
                <a:srgbClr val="FFFFFF"/>
              </a:clrFrom>
              <a:clrTo>
                <a:srgbClr val="FFFFFF">
                  <a:alpha val="0"/>
                </a:srgbClr>
              </a:clrTo>
            </a:clrChange>
          </a:blip>
          <a:stretch>
            <a:fillRect/>
          </a:stretch>
        </p:blipFill>
        <p:spPr>
          <a:xfrm>
            <a:off x="7275554" y="2179437"/>
            <a:ext cx="2304306" cy="1356123"/>
          </a:xfrm>
          <a:prstGeom prst="rect">
            <a:avLst/>
          </a:prstGeom>
        </p:spPr>
      </p:pic>
      <p:pic>
        <p:nvPicPr>
          <p:cNvPr id="19" name="Picture 18"/>
          <p:cNvPicPr>
            <a:picLocks noChangeAspect="1"/>
          </p:cNvPicPr>
          <p:nvPr/>
        </p:nvPicPr>
        <p:blipFill>
          <a:blip r:embed="rId9">
            <a:clrChange>
              <a:clrFrom>
                <a:srgbClr val="FFFFFF"/>
              </a:clrFrom>
              <a:clrTo>
                <a:srgbClr val="FFFFFF">
                  <a:alpha val="0"/>
                </a:srgbClr>
              </a:clrTo>
            </a:clrChange>
          </a:blip>
          <a:stretch>
            <a:fillRect/>
          </a:stretch>
        </p:blipFill>
        <p:spPr>
          <a:xfrm>
            <a:off x="9105407" y="3511051"/>
            <a:ext cx="2276563" cy="1339795"/>
          </a:xfrm>
          <a:prstGeom prst="rect">
            <a:avLst/>
          </a:prstGeom>
        </p:spPr>
      </p:pic>
      <p:pic>
        <p:nvPicPr>
          <p:cNvPr id="21" name="Picture 20"/>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5554" y="5105799"/>
            <a:ext cx="2574882" cy="579348"/>
          </a:xfrm>
          <a:prstGeom prst="rect">
            <a:avLst/>
          </a:prstGeom>
        </p:spPr>
      </p:pic>
      <p:pic>
        <p:nvPicPr>
          <p:cNvPr id="22" name="Picture 2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9555" y="1114530"/>
            <a:ext cx="1141122" cy="760748"/>
          </a:xfrm>
          <a:prstGeom prst="rect">
            <a:avLst/>
          </a:prstGeom>
        </p:spPr>
      </p:pic>
    </p:spTree>
    <p:extLst>
      <p:ext uri="{BB962C8B-B14F-4D97-AF65-F5344CB8AC3E}">
        <p14:creationId xmlns:p14="http://schemas.microsoft.com/office/powerpoint/2010/main" val="228001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Practical</a:t>
            </a:r>
          </a:p>
        </p:txBody>
      </p:sp>
      <p:sp>
        <p:nvSpPr>
          <p:cNvPr id="3" name="Content Placeholder 2"/>
          <p:cNvSpPr>
            <a:spLocks noGrp="1"/>
          </p:cNvSpPr>
          <p:nvPr>
            <p:ph idx="1"/>
          </p:nvPr>
        </p:nvSpPr>
        <p:spPr/>
        <p:txBody>
          <a:bodyPr>
            <a:normAutofit/>
          </a:bodyPr>
          <a:lstStyle/>
          <a:p>
            <a:r>
              <a:rPr lang="en-US" dirty="0"/>
              <a:t>What solves the job?</a:t>
            </a:r>
          </a:p>
          <a:p>
            <a:pPr lvl="1"/>
            <a:r>
              <a:rPr lang="en-US" dirty="0"/>
              <a:t>Ideally, what BEST solves the job</a:t>
            </a:r>
          </a:p>
          <a:p>
            <a:r>
              <a:rPr lang="en-US" dirty="0"/>
              <a:t>What is already employed?</a:t>
            </a:r>
          </a:p>
          <a:p>
            <a:r>
              <a:rPr lang="en-US" dirty="0"/>
              <a:t>What skills your team has?</a:t>
            </a:r>
          </a:p>
          <a:p>
            <a:r>
              <a:rPr lang="en-US" dirty="0"/>
              <a:t>What works across the maximum number of environments?</a:t>
            </a:r>
          </a:p>
          <a:p>
            <a:pPr lvl="1"/>
            <a:r>
              <a:rPr lang="en-US" dirty="0"/>
              <a:t>Consolidation</a:t>
            </a:r>
          </a:p>
          <a:p>
            <a:pPr lvl="1"/>
            <a:r>
              <a:rPr lang="en-US" dirty="0"/>
              <a:t>Reduced landscape</a:t>
            </a:r>
          </a:p>
          <a:p>
            <a:pPr lvl="2"/>
            <a:r>
              <a:rPr lang="en-US" dirty="0"/>
              <a:t>Learning</a:t>
            </a:r>
          </a:p>
          <a:p>
            <a:pPr lvl="2"/>
            <a:r>
              <a:rPr lang="en-US" dirty="0"/>
              <a:t>Support</a:t>
            </a:r>
          </a:p>
        </p:txBody>
      </p:sp>
      <p:sp>
        <p:nvSpPr>
          <p:cNvPr id="4" name="Text Placeholder 3"/>
          <p:cNvSpPr>
            <a:spLocks noGrp="1"/>
          </p:cNvSpPr>
          <p:nvPr>
            <p:ph type="body" sz="half" idx="2"/>
          </p:nvPr>
        </p:nvSpPr>
        <p:spPr/>
        <p:txBody>
          <a:bodyPr/>
          <a:lstStyle/>
          <a:p>
            <a:r>
              <a:rPr lang="en-US" dirty="0"/>
              <a:t>Tools &amp; Technology</a:t>
            </a:r>
          </a:p>
        </p:txBody>
      </p:sp>
    </p:spTree>
    <p:extLst>
      <p:ext uri="{BB962C8B-B14F-4D97-AF65-F5344CB8AC3E}">
        <p14:creationId xmlns:p14="http://schemas.microsoft.com/office/powerpoint/2010/main" val="284126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Practical</a:t>
            </a:r>
            <a:endParaRPr lang="en-US" dirty="0"/>
          </a:p>
        </p:txBody>
      </p:sp>
      <p:sp>
        <p:nvSpPr>
          <p:cNvPr id="3" name="Content Placeholder 2"/>
          <p:cNvSpPr>
            <a:spLocks noGrp="1"/>
          </p:cNvSpPr>
          <p:nvPr>
            <p:ph idx="1"/>
          </p:nvPr>
        </p:nvSpPr>
        <p:spPr/>
        <p:txBody>
          <a:bodyPr/>
          <a:lstStyle/>
          <a:p>
            <a:r>
              <a:rPr lang="en-US" dirty="0"/>
              <a:t>Microsoft Team Services – All in one solution</a:t>
            </a:r>
          </a:p>
          <a:p>
            <a:r>
              <a:rPr lang="en-US" dirty="0" err="1"/>
              <a:t>Atlassian</a:t>
            </a:r>
            <a:r>
              <a:rPr lang="en-US" dirty="0"/>
              <a:t> (Jira, </a:t>
            </a:r>
            <a:r>
              <a:rPr lang="en-US" dirty="0" err="1"/>
              <a:t>BitBucket</a:t>
            </a:r>
            <a:r>
              <a:rPr lang="en-US" dirty="0"/>
              <a:t>, Bamboo, etc.) – Suite of complementary products</a:t>
            </a:r>
          </a:p>
          <a:p>
            <a:r>
              <a:rPr lang="en-US" dirty="0"/>
              <a:t>Open Source – Cafeteria Style</a:t>
            </a:r>
          </a:p>
        </p:txBody>
      </p:sp>
      <p:sp>
        <p:nvSpPr>
          <p:cNvPr id="4" name="Text Placeholder 3"/>
          <p:cNvSpPr>
            <a:spLocks noGrp="1"/>
          </p:cNvSpPr>
          <p:nvPr>
            <p:ph type="body" sz="half" idx="2"/>
          </p:nvPr>
        </p:nvSpPr>
        <p:spPr/>
        <p:txBody>
          <a:bodyPr/>
          <a:lstStyle/>
          <a:p>
            <a:r>
              <a:rPr lang="en-US" dirty="0"/>
              <a:t>Tools &amp; Technologies</a:t>
            </a:r>
          </a:p>
        </p:txBody>
      </p:sp>
    </p:spTree>
    <p:extLst>
      <p:ext uri="{BB962C8B-B14F-4D97-AF65-F5344CB8AC3E}">
        <p14:creationId xmlns:p14="http://schemas.microsoft.com/office/powerpoint/2010/main" val="233912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clrChange>
              <a:clrFrom>
                <a:srgbClr val="FFFEFF"/>
              </a:clrFrom>
              <a:clrTo>
                <a:srgbClr val="FFFEFF">
                  <a:alpha val="0"/>
                </a:srgbClr>
              </a:clrTo>
            </a:clrChange>
            <a:extLst>
              <a:ext uri="{28A0092B-C50C-407E-A947-70E740481C1C}">
                <a14:useLocalDpi xmlns:a14="http://schemas.microsoft.com/office/drawing/2010/main" val="0"/>
              </a:ext>
            </a:extLst>
          </a:blip>
          <a:srcRect t="16755"/>
          <a:stretch/>
        </p:blipFill>
        <p:spPr>
          <a:xfrm>
            <a:off x="370356" y="304603"/>
            <a:ext cx="6262399" cy="2793533"/>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651"/>
          <a:stretch/>
        </p:blipFill>
        <p:spPr>
          <a:xfrm>
            <a:off x="6032545" y="3013589"/>
            <a:ext cx="6076950" cy="3226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71" y="3892491"/>
            <a:ext cx="3657652" cy="2091720"/>
          </a:xfrm>
          <a:prstGeom prst="rect">
            <a:avLst/>
          </a:prstGeom>
        </p:spPr>
      </p:pic>
    </p:spTree>
    <p:extLst>
      <p:ext uri="{BB962C8B-B14F-4D97-AF65-F5344CB8AC3E}">
        <p14:creationId xmlns:p14="http://schemas.microsoft.com/office/powerpoint/2010/main" val="753355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a:t>
            </a:r>
          </a:p>
        </p:txBody>
      </p:sp>
      <p:sp>
        <p:nvSpPr>
          <p:cNvPr id="4" name="Text Placeholder 3"/>
          <p:cNvSpPr>
            <a:spLocks noGrp="1"/>
          </p:cNvSpPr>
          <p:nvPr>
            <p:ph type="body" sz="half" idx="2"/>
          </p:nvPr>
        </p:nvSpPr>
        <p:spPr/>
        <p:txBody>
          <a:bodyPr/>
          <a:lstStyle/>
          <a:p>
            <a:r>
              <a:rPr lang="en-US" dirty="0"/>
              <a:t>FILEZ</a:t>
            </a:r>
          </a:p>
        </p:txBody>
      </p:sp>
      <p:sp>
        <p:nvSpPr>
          <p:cNvPr id="5" name="Content Placeholder 2"/>
          <p:cNvSpPr txBox="1">
            <a:spLocks/>
          </p:cNvSpPr>
          <p:nvPr/>
        </p:nvSpPr>
        <p:spPr>
          <a:xfrm>
            <a:off x="839788" y="2869623"/>
            <a:ext cx="10466965" cy="966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800" dirty="0">
                <a:hlinkClick r:id="rId2"/>
              </a:rPr>
              <a:t>tinyurl.com/AutomatingThePipeline</a:t>
            </a:r>
            <a:r>
              <a:rPr lang="en-US" sz="4800" dirty="0"/>
              <a:t> </a:t>
            </a:r>
          </a:p>
        </p:txBody>
      </p:sp>
      <p:sp>
        <p:nvSpPr>
          <p:cNvPr id="7" name="Content Placeholder 2"/>
          <p:cNvSpPr txBox="1">
            <a:spLocks/>
          </p:cNvSpPr>
          <p:nvPr/>
        </p:nvSpPr>
        <p:spPr>
          <a:xfrm>
            <a:off x="839788" y="4050722"/>
            <a:ext cx="10466965" cy="1472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4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800" dirty="0">
                <a:hlinkClick r:id="rId3"/>
              </a:rPr>
              <a:t>https://github.com/gbworld</a:t>
            </a:r>
            <a:r>
              <a:rPr lang="en-US" sz="4800" dirty="0">
                <a:solidFill>
                  <a:srgbClr val="00B0F0"/>
                </a:solidFill>
                <a:hlinkClick r:id="rId3"/>
              </a:rPr>
              <a:t>/Automating-The-Software-Delivery-Pipeline</a:t>
            </a:r>
            <a:r>
              <a:rPr lang="en-US" sz="4800" dirty="0">
                <a:solidFill>
                  <a:srgbClr val="00B0F0"/>
                </a:solidFill>
              </a:rPr>
              <a:t> </a:t>
            </a:r>
          </a:p>
        </p:txBody>
      </p:sp>
    </p:spTree>
    <p:extLst>
      <p:ext uri="{BB962C8B-B14F-4D97-AF65-F5344CB8AC3E}">
        <p14:creationId xmlns:p14="http://schemas.microsoft.com/office/powerpoint/2010/main" val="4187115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06156292"/>
              </p:ext>
            </p:extLst>
          </p:nvPr>
        </p:nvGraphicFramePr>
        <p:xfrm>
          <a:off x="574964" y="1070263"/>
          <a:ext cx="10938161" cy="4964102"/>
        </p:xfrm>
        <a:graphic>
          <a:graphicData uri="http://schemas.openxmlformats.org/drawingml/2006/table">
            <a:tbl>
              <a:tblPr>
                <a:tableStyleId>{5C22544A-7EE6-4342-B048-85BDC9FD1C3A}</a:tableStyleId>
              </a:tblPr>
              <a:tblGrid>
                <a:gridCol w="1316630">
                  <a:extLst>
                    <a:ext uri="{9D8B030D-6E8A-4147-A177-3AD203B41FA5}">
                      <a16:colId xmlns:a16="http://schemas.microsoft.com/office/drawing/2014/main" val="180659661"/>
                    </a:ext>
                  </a:extLst>
                </a:gridCol>
                <a:gridCol w="2147121">
                  <a:extLst>
                    <a:ext uri="{9D8B030D-6E8A-4147-A177-3AD203B41FA5}">
                      <a16:colId xmlns:a16="http://schemas.microsoft.com/office/drawing/2014/main" val="515417373"/>
                    </a:ext>
                  </a:extLst>
                </a:gridCol>
                <a:gridCol w="2491470">
                  <a:extLst>
                    <a:ext uri="{9D8B030D-6E8A-4147-A177-3AD203B41FA5}">
                      <a16:colId xmlns:a16="http://schemas.microsoft.com/office/drawing/2014/main" val="3045510939"/>
                    </a:ext>
                  </a:extLst>
                </a:gridCol>
                <a:gridCol w="1245735">
                  <a:extLst>
                    <a:ext uri="{9D8B030D-6E8A-4147-A177-3AD203B41FA5}">
                      <a16:colId xmlns:a16="http://schemas.microsoft.com/office/drawing/2014/main" val="778011172"/>
                    </a:ext>
                  </a:extLst>
                </a:gridCol>
                <a:gridCol w="1245735">
                  <a:extLst>
                    <a:ext uri="{9D8B030D-6E8A-4147-A177-3AD203B41FA5}">
                      <a16:colId xmlns:a16="http://schemas.microsoft.com/office/drawing/2014/main" val="843669461"/>
                    </a:ext>
                  </a:extLst>
                </a:gridCol>
                <a:gridCol w="1245735">
                  <a:extLst>
                    <a:ext uri="{9D8B030D-6E8A-4147-A177-3AD203B41FA5}">
                      <a16:colId xmlns:a16="http://schemas.microsoft.com/office/drawing/2014/main" val="2997694752"/>
                    </a:ext>
                  </a:extLst>
                </a:gridCol>
                <a:gridCol w="1245735">
                  <a:extLst>
                    <a:ext uri="{9D8B030D-6E8A-4147-A177-3AD203B41FA5}">
                      <a16:colId xmlns:a16="http://schemas.microsoft.com/office/drawing/2014/main" val="877550577"/>
                    </a:ext>
                  </a:extLst>
                </a:gridCol>
              </a:tblGrid>
              <a:tr h="225641">
                <a:tc>
                  <a:txBody>
                    <a:bodyPr/>
                    <a:lstStyle/>
                    <a:p>
                      <a:pPr algn="l" fontAlgn="b"/>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dirty="0">
                          <a:effectLst/>
                        </a:rPr>
                        <a:t>Local</a:t>
                      </a:r>
                      <a:endParaRPr lang="en-US" sz="1400" b="1" i="0" u="none" strike="noStrike" dirty="0">
                        <a:solidFill>
                          <a:srgbClr val="000000"/>
                        </a:solidFill>
                        <a:effectLst/>
                        <a:latin typeface="Calibri" panose="020F0502020204030204" pitchFamily="34" charset="0"/>
                      </a:endParaRPr>
                    </a:p>
                  </a:txBody>
                  <a:tcPr marL="4763" marR="4763" marT="4763" marB="0" anchor="b"/>
                </a:tc>
                <a:tc gridSpan="4">
                  <a:txBody>
                    <a:bodyPr/>
                    <a:lstStyle/>
                    <a:p>
                      <a:pPr algn="ctr" fontAlgn="b"/>
                      <a:r>
                        <a:rPr lang="en-US" sz="1400" b="1" u="none" strike="noStrike">
                          <a:effectLst/>
                        </a:rPr>
                        <a:t>Network</a:t>
                      </a:r>
                      <a:endParaRPr lang="en-US" sz="1400" b="1" i="0" u="none" strike="noStrike">
                        <a:solidFill>
                          <a:srgbClr val="000000"/>
                        </a:solidFill>
                        <a:effectLst/>
                        <a:latin typeface="Calibri" panose="020F0502020204030204" pitchFamily="34" charset="0"/>
                      </a:endParaRPr>
                    </a:p>
                  </a:txBody>
                  <a:tcPr marL="4763" marR="4763" marT="4763"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2759213"/>
                  </a:ext>
                </a:extLst>
              </a:tr>
              <a:tr h="225641">
                <a:tc>
                  <a:txBody>
                    <a:bodyPr/>
                    <a:lstStyle/>
                    <a:p>
                      <a:pPr algn="l" fontAlgn="b"/>
                      <a:r>
                        <a:rPr lang="en-US" sz="1400" b="1" u="none" strike="noStrike">
                          <a:effectLst/>
                        </a:rPr>
                        <a:t>Area</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a:effectLst/>
                        </a:rPr>
                        <a:t>Concern</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a:effectLst/>
                        </a:rPr>
                        <a:t>Developer Machine</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a:effectLst/>
                        </a:rPr>
                        <a:t>Dev</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a:effectLst/>
                        </a:rPr>
                        <a:t>Test</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a:effectLst/>
                        </a:rPr>
                        <a:t>Staging</a:t>
                      </a:r>
                      <a:endParaRPr lang="en-US" sz="1400" b="1"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b="1" u="none" strike="noStrike" dirty="0">
                          <a:effectLst/>
                        </a:rPr>
                        <a:t>Production</a:t>
                      </a:r>
                      <a:endParaRPr lang="en-US" sz="1400" b="1"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41479121"/>
                  </a:ext>
                </a:extLst>
              </a:tr>
              <a:tr h="225641">
                <a:tc>
                  <a:txBody>
                    <a:bodyPr/>
                    <a:lstStyle/>
                    <a:p>
                      <a:pPr algn="l" fontAlgn="b"/>
                      <a:r>
                        <a:rPr lang="en-US" sz="1400" u="none" strike="noStrike">
                          <a:effectLst/>
                        </a:rPr>
                        <a:t>Develop</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IDE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22928067"/>
                  </a:ext>
                </a:extLst>
              </a:tr>
              <a:tr h="225641">
                <a:tc>
                  <a:txBody>
                    <a:bodyPr/>
                    <a:lstStyle/>
                    <a:p>
                      <a:pPr algn="l" fontAlgn="b"/>
                      <a:r>
                        <a:rPr lang="en-US" sz="1400" u="none" strike="noStrike">
                          <a:effectLst/>
                        </a:rPr>
                        <a:t>Develop</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Tool(s)</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80808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63086843"/>
                  </a:ext>
                </a:extLst>
              </a:tr>
              <a:tr h="225641">
                <a:tc>
                  <a:txBody>
                    <a:bodyPr/>
                    <a:lstStyle/>
                    <a:p>
                      <a:pPr algn="l" fontAlgn="b"/>
                      <a:r>
                        <a:rPr lang="en-US" sz="1400" u="none" strike="noStrike">
                          <a:effectLst/>
                        </a:rPr>
                        <a:t>Build</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Technology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98188475"/>
                  </a:ext>
                </a:extLst>
              </a:tr>
              <a:tr h="225641">
                <a:tc>
                  <a:txBody>
                    <a:bodyPr/>
                    <a:lstStyle/>
                    <a:p>
                      <a:pPr algn="l" fontAlgn="b"/>
                      <a:r>
                        <a:rPr lang="en-US" sz="1400" u="none" strike="noStrike">
                          <a:effectLst/>
                        </a:rPr>
                        <a:t>Build</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Strategy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75077839"/>
                  </a:ext>
                </a:extLst>
              </a:tr>
              <a:tr h="225641">
                <a:tc>
                  <a:txBody>
                    <a:bodyPr/>
                    <a:lstStyle/>
                    <a:p>
                      <a:pPr algn="l" fontAlgn="b"/>
                      <a:r>
                        <a:rPr lang="en-US" sz="1400" u="none" strike="noStrike">
                          <a:effectLst/>
                        </a:rPr>
                        <a:t>Provision</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Hardware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23879189"/>
                  </a:ext>
                </a:extLst>
              </a:tr>
              <a:tr h="225641">
                <a:tc>
                  <a:txBody>
                    <a:bodyPr/>
                    <a:lstStyle/>
                    <a:p>
                      <a:pPr algn="l" fontAlgn="b"/>
                      <a:r>
                        <a:rPr lang="en-US" sz="1400" u="none" strike="noStrike">
                          <a:effectLst/>
                        </a:rPr>
                        <a:t>Provision</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Software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737140951"/>
                  </a:ext>
                </a:extLst>
              </a:tr>
              <a:tr h="225641">
                <a:tc>
                  <a:txBody>
                    <a:bodyPr/>
                    <a:lstStyle/>
                    <a:p>
                      <a:pPr algn="l" fontAlgn="b"/>
                      <a:r>
                        <a:rPr lang="en-US" sz="1400" u="none" strike="noStrike">
                          <a:effectLst/>
                        </a:rPr>
                        <a:t>Deploy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Strategy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464366345"/>
                  </a:ext>
                </a:extLst>
              </a:tr>
              <a:tr h="225641">
                <a:tc>
                  <a:txBody>
                    <a:bodyPr/>
                    <a:lstStyle/>
                    <a:p>
                      <a:pPr algn="l" fontAlgn="b"/>
                      <a:r>
                        <a:rPr lang="en-US" sz="1400" u="none" strike="noStrike">
                          <a:effectLst/>
                        </a:rPr>
                        <a:t>Deploy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Tool(s)</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51662617"/>
                  </a:ext>
                </a:extLst>
              </a:tr>
              <a:tr h="225641">
                <a:tc>
                  <a:txBody>
                    <a:bodyPr/>
                    <a:lstStyle/>
                    <a:p>
                      <a:pPr algn="l" fontAlgn="b"/>
                      <a:r>
                        <a:rPr lang="en-US" sz="1400" u="none" strike="noStrike">
                          <a:effectLst/>
                        </a:rPr>
                        <a:t>Deploy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Orchestration</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923112211"/>
                  </a:ext>
                </a:extLst>
              </a:tr>
              <a:tr h="225641">
                <a:tc>
                  <a:txBody>
                    <a:bodyPr/>
                    <a:lstStyle/>
                    <a:p>
                      <a:pPr algn="l" fontAlgn="b"/>
                      <a:r>
                        <a:rPr lang="en-US" sz="1400" u="none" strike="noStrike">
                          <a:effectLst/>
                        </a:rPr>
                        <a:t>Configure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Tool(s)</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80076425"/>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Test: Unit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95164683"/>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Test: Integration</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059099756"/>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Test: Acceptance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51614754"/>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Test: Performance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635471541"/>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Test: Load</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897241806"/>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Code Analysis: Static</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999987572"/>
                  </a:ext>
                </a:extLst>
              </a:tr>
              <a:tr h="225641">
                <a:tc>
                  <a:txBody>
                    <a:bodyPr/>
                    <a:lstStyle/>
                    <a:p>
                      <a:pPr algn="l" fontAlgn="b"/>
                      <a:r>
                        <a:rPr lang="en-US" sz="1400" u="none" strike="noStrike">
                          <a:effectLst/>
                        </a:rPr>
                        <a:t>Quality/Test</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Code Analysis: Security</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113244530"/>
                  </a:ext>
                </a:extLst>
              </a:tr>
              <a:tr h="225641">
                <a:tc>
                  <a:txBody>
                    <a:bodyPr/>
                    <a:lstStyle/>
                    <a:p>
                      <a:pPr algn="l" fontAlgn="b"/>
                      <a:r>
                        <a:rPr lang="en-US" sz="1400" u="none" strike="noStrike">
                          <a:effectLst/>
                        </a:rPr>
                        <a:t>Release</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Tool(s)</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686655867"/>
                  </a:ext>
                </a:extLst>
              </a:tr>
              <a:tr h="225641">
                <a:tc>
                  <a:txBody>
                    <a:bodyPr/>
                    <a:lstStyle/>
                    <a:p>
                      <a:pPr algn="l" fontAlgn="b"/>
                      <a:r>
                        <a:rPr lang="en-US" sz="1400" u="none" strike="noStrike">
                          <a:effectLst/>
                        </a:rPr>
                        <a:t>Monitoring</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Log Analysis</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548498506"/>
                  </a:ext>
                </a:extLst>
              </a:tr>
              <a:tr h="225641">
                <a:tc>
                  <a:txBody>
                    <a:bodyPr/>
                    <a:lstStyle/>
                    <a:p>
                      <a:pPr algn="l" fontAlgn="b"/>
                      <a:r>
                        <a:rPr lang="en-US" sz="1400" u="none" strike="noStrike">
                          <a:effectLst/>
                        </a:rPr>
                        <a:t>Monitoring</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US" sz="1400" u="none" strike="noStrike">
                          <a:effectLst/>
                        </a:rPr>
                        <a:t>APM</a:t>
                      </a:r>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54883627"/>
                  </a:ext>
                </a:extLst>
              </a:tr>
            </a:tbl>
          </a:graphicData>
        </a:graphic>
      </p:graphicFrame>
    </p:spTree>
    <p:extLst>
      <p:ext uri="{BB962C8B-B14F-4D97-AF65-F5344CB8AC3E}">
        <p14:creationId xmlns:p14="http://schemas.microsoft.com/office/powerpoint/2010/main" val="382154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586" y="315532"/>
            <a:ext cx="11303313" cy="5892085"/>
          </a:xfrm>
          <a:prstGeom prst="rect">
            <a:avLst/>
          </a:prstGeom>
        </p:spPr>
      </p:pic>
    </p:spTree>
    <p:extLst>
      <p:ext uri="{BB962C8B-B14F-4D97-AF65-F5344CB8AC3E}">
        <p14:creationId xmlns:p14="http://schemas.microsoft.com/office/powerpoint/2010/main" val="1881404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err="1"/>
              <a:t>Frameworking</a:t>
            </a:r>
            <a:r>
              <a:rPr lang="en-US" dirty="0"/>
              <a:t> Your Pipeline</a:t>
            </a:r>
          </a:p>
        </p:txBody>
      </p:sp>
    </p:spTree>
    <p:extLst>
      <p:ext uri="{BB962C8B-B14F-4D97-AF65-F5344CB8AC3E}">
        <p14:creationId xmlns:p14="http://schemas.microsoft.com/office/powerpoint/2010/main" val="359609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586" y="315532"/>
            <a:ext cx="11303313" cy="5892085"/>
          </a:xfrm>
          <a:prstGeom prst="rect">
            <a:avLst/>
          </a:prstGeom>
        </p:spPr>
      </p:pic>
    </p:spTree>
    <p:extLst>
      <p:ext uri="{BB962C8B-B14F-4D97-AF65-F5344CB8AC3E}">
        <p14:creationId xmlns:p14="http://schemas.microsoft.com/office/powerpoint/2010/main" val="420234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4" name="Text Placeholder 3"/>
          <p:cNvSpPr>
            <a:spLocks noGrp="1"/>
          </p:cNvSpPr>
          <p:nvPr>
            <p:ph type="body" sz="half" idx="2"/>
          </p:nvPr>
        </p:nvSpPr>
        <p:spPr/>
        <p:txBody>
          <a:bodyPr/>
          <a:lstStyle/>
          <a:p>
            <a:r>
              <a:rPr lang="en-US" dirty="0"/>
              <a:t>Gregory A. Beamer</a:t>
            </a:r>
          </a:p>
        </p:txBody>
      </p:sp>
      <p:pic>
        <p:nvPicPr>
          <p:cNvPr id="5" name="Picture 4"/>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205204" y="2178931"/>
            <a:ext cx="4566820" cy="432208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3854" y="283337"/>
            <a:ext cx="2630332" cy="220125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753" y="404081"/>
            <a:ext cx="2813495" cy="1048624"/>
          </a:xfrm>
          <a:prstGeom prst="rect">
            <a:avLst/>
          </a:prstGeom>
        </p:spPr>
      </p:pic>
      <p:sp>
        <p:nvSpPr>
          <p:cNvPr id="18" name="TextBox 17"/>
          <p:cNvSpPr txBox="1"/>
          <p:nvPr/>
        </p:nvSpPr>
        <p:spPr>
          <a:xfrm>
            <a:off x="4869071" y="1122357"/>
            <a:ext cx="2380780" cy="523220"/>
          </a:xfrm>
          <a:prstGeom prst="rect">
            <a:avLst/>
          </a:prstGeom>
          <a:noFill/>
        </p:spPr>
        <p:txBody>
          <a:bodyPr wrap="none" rtlCol="0">
            <a:spAutoFit/>
          </a:bodyPr>
          <a:lstStyle/>
          <a:p>
            <a:r>
              <a:rPr lang="en-US" sz="2800" dirty="0">
                <a:solidFill>
                  <a:srgbClr val="FF0000"/>
                </a:solidFill>
                <a:latin typeface="Marker Felt" panose="00000400000000000000" pitchFamily="2" charset="0"/>
              </a:rPr>
              <a:t>Senior Architect</a:t>
            </a:r>
          </a:p>
        </p:txBody>
      </p:sp>
      <p:sp>
        <p:nvSpPr>
          <p:cNvPr id="19" name="TextBox 18"/>
          <p:cNvSpPr txBox="1"/>
          <p:nvPr/>
        </p:nvSpPr>
        <p:spPr>
          <a:xfrm>
            <a:off x="4505864" y="2133020"/>
            <a:ext cx="3227165" cy="461665"/>
          </a:xfrm>
          <a:prstGeom prst="rect">
            <a:avLst/>
          </a:prstGeom>
          <a:noFill/>
        </p:spPr>
        <p:txBody>
          <a:bodyPr wrap="none" rtlCol="0">
            <a:spAutoFit/>
          </a:bodyPr>
          <a:lstStyle/>
          <a:p>
            <a:r>
              <a:rPr lang="en-US" sz="2400" dirty="0">
                <a:latin typeface="Marker Felt" panose="00000400000000000000" pitchFamily="2" charset="0"/>
              </a:rPr>
              <a:t>Focus: </a:t>
            </a:r>
            <a:r>
              <a:rPr lang="en-US" sz="2400" dirty="0">
                <a:solidFill>
                  <a:srgbClr val="7030A0"/>
                </a:solidFill>
                <a:latin typeface="Marker Felt" panose="00000400000000000000" pitchFamily="2" charset="0"/>
              </a:rPr>
              <a:t>Enterprise Strategy</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755421">
            <a:off x="7360473" y="1052511"/>
            <a:ext cx="1019175" cy="409575"/>
          </a:xfrm>
          <a:prstGeom prst="rect">
            <a:avLst/>
          </a:prstGeom>
        </p:spPr>
      </p:pic>
      <p:grpSp>
        <p:nvGrpSpPr>
          <p:cNvPr id="8" name="Group 7"/>
          <p:cNvGrpSpPr/>
          <p:nvPr/>
        </p:nvGrpSpPr>
        <p:grpSpPr>
          <a:xfrm>
            <a:off x="4172177" y="2399977"/>
            <a:ext cx="1539537" cy="1660990"/>
            <a:chOff x="5219001" y="3828301"/>
            <a:chExt cx="1539537" cy="1660990"/>
          </a:xfrm>
        </p:grpSpPr>
        <p:sp>
          <p:nvSpPr>
            <p:cNvPr id="3" name="Hexagon 2"/>
            <p:cNvSpPr/>
            <p:nvPr/>
          </p:nvSpPr>
          <p:spPr>
            <a:xfrm>
              <a:off x="5219001" y="4434214"/>
              <a:ext cx="860252" cy="703385"/>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5887878" y="4785906"/>
              <a:ext cx="860252" cy="703385"/>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5898286" y="4082460"/>
              <a:ext cx="860252" cy="703385"/>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26097" y="3828301"/>
              <a:ext cx="583814" cy="923330"/>
            </a:xfrm>
            <a:prstGeom prst="rect">
              <a:avLst/>
            </a:prstGeom>
            <a:noFill/>
          </p:spPr>
          <p:txBody>
            <a:bodyPr wrap="none" rtlCol="0">
              <a:spAutoFit/>
            </a:bodyPr>
            <a:lstStyle/>
            <a:p>
              <a:r>
                <a:rPr lang="en-US" sz="5400" b="1" dirty="0">
                  <a:solidFill>
                    <a:schemeClr val="bg1"/>
                  </a:solidFill>
                  <a:latin typeface="Symbol" panose="05050102010706020507" pitchFamily="18" charset="2"/>
                </a:rPr>
                <a:t>m</a:t>
              </a:r>
            </a:p>
          </p:txBody>
        </p:sp>
        <p:sp>
          <p:nvSpPr>
            <p:cNvPr id="14" name="TextBox 13"/>
            <p:cNvSpPr txBox="1"/>
            <p:nvPr/>
          </p:nvSpPr>
          <p:spPr>
            <a:xfrm>
              <a:off x="6026097" y="4544125"/>
              <a:ext cx="583814" cy="923330"/>
            </a:xfrm>
            <a:prstGeom prst="rect">
              <a:avLst/>
            </a:prstGeom>
            <a:noFill/>
          </p:spPr>
          <p:txBody>
            <a:bodyPr wrap="none" rtlCol="0">
              <a:spAutoFit/>
            </a:bodyPr>
            <a:lstStyle/>
            <a:p>
              <a:r>
                <a:rPr lang="en-US" sz="5400" b="1" dirty="0">
                  <a:solidFill>
                    <a:schemeClr val="bg1"/>
                  </a:solidFill>
                  <a:latin typeface="Symbol" panose="05050102010706020507" pitchFamily="18" charset="2"/>
                </a:rPr>
                <a:t>m</a:t>
              </a:r>
            </a:p>
          </p:txBody>
        </p:sp>
        <p:sp>
          <p:nvSpPr>
            <p:cNvPr id="15" name="TextBox 14"/>
            <p:cNvSpPr txBox="1"/>
            <p:nvPr/>
          </p:nvSpPr>
          <p:spPr>
            <a:xfrm>
              <a:off x="5330642" y="4227816"/>
              <a:ext cx="583814" cy="923330"/>
            </a:xfrm>
            <a:prstGeom prst="rect">
              <a:avLst/>
            </a:prstGeom>
            <a:noFill/>
          </p:spPr>
          <p:txBody>
            <a:bodyPr wrap="none" rtlCol="0">
              <a:spAutoFit/>
            </a:bodyPr>
            <a:lstStyle/>
            <a:p>
              <a:r>
                <a:rPr lang="en-US" sz="5400" b="1" dirty="0">
                  <a:solidFill>
                    <a:schemeClr val="bg1"/>
                  </a:solidFill>
                  <a:latin typeface="Symbol" panose="05050102010706020507" pitchFamily="18" charset="2"/>
                </a:rPr>
                <a:t>m</a:t>
              </a:r>
            </a:p>
          </p:txBody>
        </p:sp>
      </p:grpSp>
      <p:sp>
        <p:nvSpPr>
          <p:cNvPr id="9" name="TextBox 8"/>
          <p:cNvSpPr txBox="1"/>
          <p:nvPr/>
        </p:nvSpPr>
        <p:spPr>
          <a:xfrm>
            <a:off x="4283818" y="4074514"/>
            <a:ext cx="1779654" cy="461665"/>
          </a:xfrm>
          <a:prstGeom prst="rect">
            <a:avLst/>
          </a:prstGeom>
          <a:noFill/>
        </p:spPr>
        <p:txBody>
          <a:bodyPr wrap="none" rtlCol="0">
            <a:spAutoFit/>
          </a:bodyPr>
          <a:lstStyle/>
          <a:p>
            <a:r>
              <a:rPr lang="en-US" sz="2400" dirty="0" err="1">
                <a:solidFill>
                  <a:srgbClr val="7030A0"/>
                </a:solidFill>
                <a:latin typeface="Marker Felt" panose="00000400000000000000" pitchFamily="2" charset="0"/>
              </a:rPr>
              <a:t>Microservices</a:t>
            </a:r>
            <a:endParaRPr lang="en-US" sz="2400" dirty="0">
              <a:solidFill>
                <a:srgbClr val="7030A0"/>
              </a:solidFill>
              <a:latin typeface="Marker Felt" panose="00000400000000000000" pitchFamily="2" charset="0"/>
            </a:endParaRPr>
          </a:p>
        </p:txBody>
      </p:sp>
      <p:pic>
        <p:nvPicPr>
          <p:cNvPr id="13" name="Picture 1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1306" y="4383445"/>
            <a:ext cx="1472338" cy="1485543"/>
          </a:xfrm>
          <a:prstGeom prst="rect">
            <a:avLst/>
          </a:prstGeom>
        </p:spPr>
      </p:pic>
      <p:sp>
        <p:nvSpPr>
          <p:cNvPr id="22" name="TextBox 21"/>
          <p:cNvSpPr txBox="1"/>
          <p:nvPr/>
        </p:nvSpPr>
        <p:spPr>
          <a:xfrm>
            <a:off x="6146849" y="5877424"/>
            <a:ext cx="946093" cy="461665"/>
          </a:xfrm>
          <a:prstGeom prst="rect">
            <a:avLst/>
          </a:prstGeom>
          <a:noFill/>
        </p:spPr>
        <p:txBody>
          <a:bodyPr wrap="none" rtlCol="0">
            <a:spAutoFit/>
          </a:bodyPr>
          <a:lstStyle/>
          <a:p>
            <a:r>
              <a:rPr lang="en-US" sz="2400" dirty="0">
                <a:solidFill>
                  <a:srgbClr val="00B050"/>
                </a:solidFill>
                <a:latin typeface="Marker Felt" panose="00000400000000000000" pitchFamily="2" charset="0"/>
              </a:rPr>
              <a:t>Agility</a:t>
            </a:r>
          </a:p>
        </p:txBody>
      </p:sp>
      <p:sp>
        <p:nvSpPr>
          <p:cNvPr id="23" name="TextBox 22"/>
          <p:cNvSpPr txBox="1"/>
          <p:nvPr/>
        </p:nvSpPr>
        <p:spPr>
          <a:xfrm>
            <a:off x="9415754" y="3584101"/>
            <a:ext cx="998991" cy="461665"/>
          </a:xfrm>
          <a:prstGeom prst="rect">
            <a:avLst/>
          </a:prstGeom>
          <a:noFill/>
        </p:spPr>
        <p:txBody>
          <a:bodyPr wrap="none" rtlCol="0">
            <a:spAutoFit/>
          </a:bodyPr>
          <a:lstStyle/>
          <a:p>
            <a:r>
              <a:rPr lang="en-US" sz="2400" dirty="0">
                <a:solidFill>
                  <a:srgbClr val="0070C0"/>
                </a:solidFill>
                <a:latin typeface="Marker Felt" panose="00000400000000000000" pitchFamily="2" charset="0"/>
              </a:rPr>
              <a:t>DevOps</a:t>
            </a:r>
          </a:p>
        </p:txBody>
      </p:sp>
      <p:pic>
        <p:nvPicPr>
          <p:cNvPr id="16" name="Picture 1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4039" y="2555895"/>
            <a:ext cx="1838842" cy="996334"/>
          </a:xfrm>
          <a:prstGeom prst="rect">
            <a:avLst/>
          </a:prstGeom>
        </p:spPr>
      </p:pic>
      <p:sp>
        <p:nvSpPr>
          <p:cNvPr id="25" name="TextBox 24"/>
          <p:cNvSpPr txBox="1"/>
          <p:nvPr/>
        </p:nvSpPr>
        <p:spPr>
          <a:xfrm>
            <a:off x="7733029" y="4260036"/>
            <a:ext cx="1978427" cy="1754326"/>
          </a:xfrm>
          <a:prstGeom prst="rect">
            <a:avLst/>
          </a:prstGeom>
          <a:noFill/>
        </p:spPr>
        <p:txBody>
          <a:bodyPr wrap="none" rtlCol="0">
            <a:spAutoFit/>
          </a:bodyPr>
          <a:lstStyle/>
          <a:p>
            <a:r>
              <a:rPr lang="en-US" u="sng" dirty="0">
                <a:solidFill>
                  <a:srgbClr val="0070C0"/>
                </a:solidFill>
                <a:latin typeface="Marker Felt" panose="00000400000000000000" pitchFamily="2" charset="0"/>
              </a:rPr>
              <a:t>Continuous …</a:t>
            </a:r>
          </a:p>
          <a:p>
            <a:r>
              <a:rPr lang="en-US" dirty="0">
                <a:solidFill>
                  <a:srgbClr val="0070C0"/>
                </a:solidFill>
                <a:latin typeface="Marker Felt" panose="00000400000000000000" pitchFamily="2" charset="0"/>
              </a:rPr>
              <a:t>Integration</a:t>
            </a:r>
          </a:p>
          <a:p>
            <a:r>
              <a:rPr lang="en-US" dirty="0">
                <a:solidFill>
                  <a:srgbClr val="0070C0"/>
                </a:solidFill>
                <a:latin typeface="Marker Felt" panose="00000400000000000000" pitchFamily="2" charset="0"/>
              </a:rPr>
              <a:t>Delivery/Deployment</a:t>
            </a:r>
          </a:p>
          <a:p>
            <a:r>
              <a:rPr lang="en-US" dirty="0">
                <a:solidFill>
                  <a:srgbClr val="0070C0"/>
                </a:solidFill>
                <a:latin typeface="Marker Felt" panose="00000400000000000000" pitchFamily="2" charset="0"/>
              </a:rPr>
              <a:t>Inspection</a:t>
            </a:r>
          </a:p>
          <a:p>
            <a:r>
              <a:rPr lang="en-US" dirty="0">
                <a:solidFill>
                  <a:srgbClr val="0070C0"/>
                </a:solidFill>
                <a:latin typeface="Marker Felt" panose="00000400000000000000" pitchFamily="2" charset="0"/>
              </a:rPr>
              <a:t>Quality</a:t>
            </a:r>
          </a:p>
          <a:p>
            <a:r>
              <a:rPr lang="en-US" dirty="0">
                <a:solidFill>
                  <a:srgbClr val="0070C0"/>
                </a:solidFill>
                <a:latin typeface="Marker Felt" panose="00000400000000000000" pitchFamily="2" charset="0"/>
              </a:rPr>
              <a:t>Feedback</a:t>
            </a:r>
          </a:p>
        </p:txBody>
      </p:sp>
      <p:sp>
        <p:nvSpPr>
          <p:cNvPr id="26" name="TextBox 25"/>
          <p:cNvSpPr txBox="1"/>
          <p:nvPr/>
        </p:nvSpPr>
        <p:spPr>
          <a:xfrm>
            <a:off x="10813229" y="4453763"/>
            <a:ext cx="548548" cy="369332"/>
          </a:xfrm>
          <a:prstGeom prst="rect">
            <a:avLst/>
          </a:prstGeom>
          <a:noFill/>
        </p:spPr>
        <p:txBody>
          <a:bodyPr wrap="none" rtlCol="0">
            <a:spAutoFit/>
          </a:bodyPr>
          <a:lstStyle/>
          <a:p>
            <a:r>
              <a:rPr lang="en-US" dirty="0">
                <a:solidFill>
                  <a:srgbClr val="0070C0"/>
                </a:solidFill>
                <a:latin typeface="Marker Felt" panose="00000400000000000000" pitchFamily="2" charset="0"/>
              </a:rPr>
              <a:t>Test</a:t>
            </a:r>
          </a:p>
        </p:txBody>
      </p:sp>
      <p:sp>
        <p:nvSpPr>
          <p:cNvPr id="27" name="TextBox 26"/>
          <p:cNvSpPr txBox="1"/>
          <p:nvPr/>
        </p:nvSpPr>
        <p:spPr>
          <a:xfrm>
            <a:off x="10053946" y="5969757"/>
            <a:ext cx="920445" cy="369332"/>
          </a:xfrm>
          <a:prstGeom prst="rect">
            <a:avLst/>
          </a:prstGeom>
          <a:noFill/>
        </p:spPr>
        <p:txBody>
          <a:bodyPr wrap="none" rtlCol="0">
            <a:spAutoFit/>
          </a:bodyPr>
          <a:lstStyle/>
          <a:p>
            <a:r>
              <a:rPr lang="en-US" dirty="0">
                <a:solidFill>
                  <a:srgbClr val="0070C0"/>
                </a:solidFill>
                <a:latin typeface="Marker Felt" panose="00000400000000000000" pitchFamily="2" charset="0"/>
              </a:rPr>
              <a:t>Monitor</a:t>
            </a:r>
          </a:p>
        </p:txBody>
      </p:sp>
      <p:sp>
        <p:nvSpPr>
          <p:cNvPr id="29" name="TextBox 28"/>
          <p:cNvSpPr txBox="1"/>
          <p:nvPr/>
        </p:nvSpPr>
        <p:spPr>
          <a:xfrm>
            <a:off x="9884792" y="4830018"/>
            <a:ext cx="1059906" cy="369332"/>
          </a:xfrm>
          <a:prstGeom prst="rect">
            <a:avLst/>
          </a:prstGeom>
          <a:noFill/>
        </p:spPr>
        <p:txBody>
          <a:bodyPr wrap="none" rtlCol="0">
            <a:spAutoFit/>
          </a:bodyPr>
          <a:lstStyle/>
          <a:p>
            <a:r>
              <a:rPr lang="en-US" dirty="0">
                <a:solidFill>
                  <a:srgbClr val="0070C0"/>
                </a:solidFill>
                <a:latin typeface="Marker Felt" panose="00000400000000000000" pitchFamily="2" charset="0"/>
              </a:rPr>
              <a:t>Automate</a:t>
            </a:r>
          </a:p>
        </p:txBody>
      </p:sp>
      <p:sp>
        <p:nvSpPr>
          <p:cNvPr id="30" name="TextBox 29"/>
          <p:cNvSpPr txBox="1"/>
          <p:nvPr/>
        </p:nvSpPr>
        <p:spPr>
          <a:xfrm>
            <a:off x="10710406" y="5600425"/>
            <a:ext cx="830677" cy="369332"/>
          </a:xfrm>
          <a:prstGeom prst="rect">
            <a:avLst/>
          </a:prstGeom>
          <a:noFill/>
        </p:spPr>
        <p:txBody>
          <a:bodyPr wrap="none" rtlCol="0">
            <a:spAutoFit/>
          </a:bodyPr>
          <a:lstStyle/>
          <a:p>
            <a:r>
              <a:rPr lang="en-US" dirty="0">
                <a:solidFill>
                  <a:srgbClr val="0070C0"/>
                </a:solidFill>
                <a:latin typeface="Marker Felt" panose="00000400000000000000" pitchFamily="2" charset="0"/>
              </a:rPr>
              <a:t>Release</a:t>
            </a:r>
          </a:p>
        </p:txBody>
      </p:sp>
      <p:sp>
        <p:nvSpPr>
          <p:cNvPr id="31" name="TextBox 30"/>
          <p:cNvSpPr txBox="1"/>
          <p:nvPr/>
        </p:nvSpPr>
        <p:spPr>
          <a:xfrm>
            <a:off x="9977331" y="4216279"/>
            <a:ext cx="587020" cy="369332"/>
          </a:xfrm>
          <a:prstGeom prst="rect">
            <a:avLst/>
          </a:prstGeom>
          <a:noFill/>
        </p:spPr>
        <p:txBody>
          <a:bodyPr wrap="none" rtlCol="0">
            <a:spAutoFit/>
          </a:bodyPr>
          <a:lstStyle/>
          <a:p>
            <a:r>
              <a:rPr lang="en-US" dirty="0">
                <a:solidFill>
                  <a:srgbClr val="0070C0"/>
                </a:solidFill>
                <a:latin typeface="Marker Felt" panose="00000400000000000000" pitchFamily="2" charset="0"/>
              </a:rPr>
              <a:t>Build</a:t>
            </a:r>
          </a:p>
        </p:txBody>
      </p:sp>
      <p:sp>
        <p:nvSpPr>
          <p:cNvPr id="32" name="TextBox 31"/>
          <p:cNvSpPr txBox="1"/>
          <p:nvPr/>
        </p:nvSpPr>
        <p:spPr>
          <a:xfrm>
            <a:off x="10270841" y="5195919"/>
            <a:ext cx="958917" cy="369332"/>
          </a:xfrm>
          <a:prstGeom prst="rect">
            <a:avLst/>
          </a:prstGeom>
          <a:noFill/>
        </p:spPr>
        <p:txBody>
          <a:bodyPr wrap="none" rtlCol="0">
            <a:spAutoFit/>
          </a:bodyPr>
          <a:lstStyle/>
          <a:p>
            <a:r>
              <a:rPr lang="en-US" dirty="0">
                <a:solidFill>
                  <a:srgbClr val="0070C0"/>
                </a:solidFill>
                <a:latin typeface="Marker Felt" panose="00000400000000000000" pitchFamily="2" charset="0"/>
              </a:rPr>
              <a:t>Provision</a:t>
            </a:r>
          </a:p>
        </p:txBody>
      </p:sp>
    </p:spTree>
    <p:extLst>
      <p:ext uri="{BB962C8B-B14F-4D97-AF65-F5344CB8AC3E}">
        <p14:creationId xmlns:p14="http://schemas.microsoft.com/office/powerpoint/2010/main" val="324002825"/>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3"/>
          <a:stretch>
            <a:fillRect/>
          </a:stretch>
        </p:blipFill>
        <p:spPr>
          <a:xfrm>
            <a:off x="402336" y="320040"/>
            <a:ext cx="11334530" cy="588349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3230" y="3141976"/>
            <a:ext cx="1281739" cy="706662"/>
          </a:xfrm>
          <a:prstGeom prst="rect">
            <a:avLst/>
          </a:prstGeom>
        </p:spPr>
      </p:pic>
      <p:pic>
        <p:nvPicPr>
          <p:cNvPr id="8" name="Picture 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7008" y="370804"/>
            <a:ext cx="1141122" cy="760748"/>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541" y="513289"/>
            <a:ext cx="1129250" cy="418575"/>
          </a:xfrm>
          <a:prstGeom prst="rect">
            <a:avLst/>
          </a:prstGeom>
        </p:spPr>
      </p:pic>
      <p:sp>
        <p:nvSpPr>
          <p:cNvPr id="19" name="Text Placeholder 2"/>
          <p:cNvSpPr txBox="1">
            <a:spLocks/>
          </p:cNvSpPr>
          <p:nvPr/>
        </p:nvSpPr>
        <p:spPr>
          <a:xfrm>
            <a:off x="4096644" y="419357"/>
            <a:ext cx="6811761" cy="8855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Example of a Typical Pipeline Today</a:t>
            </a:r>
          </a:p>
        </p:txBody>
      </p:sp>
      <p:pic>
        <p:nvPicPr>
          <p:cNvPr id="21" name="Picture 2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8911" y="1298441"/>
            <a:ext cx="742861" cy="742861"/>
          </a:xfrm>
          <a:prstGeom prst="rect">
            <a:avLst/>
          </a:prstGeom>
        </p:spPr>
      </p:pic>
      <p:pic>
        <p:nvPicPr>
          <p:cNvPr id="25" name="Picture 2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745" y="1178417"/>
            <a:ext cx="790886" cy="286696"/>
          </a:xfrm>
          <a:prstGeom prst="rect">
            <a:avLst/>
          </a:prstGeom>
        </p:spPr>
      </p:pic>
      <p:pic>
        <p:nvPicPr>
          <p:cNvPr id="27" name="Picture 2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39852" y="1840011"/>
            <a:ext cx="1178495" cy="883871"/>
          </a:xfrm>
          <a:prstGeom prst="rect">
            <a:avLst/>
          </a:prstGeom>
        </p:spPr>
      </p:pic>
      <p:pic>
        <p:nvPicPr>
          <p:cNvPr id="28" name="Picture 2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8910" y="1840011"/>
            <a:ext cx="742861" cy="742861"/>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0283" y="4484736"/>
            <a:ext cx="861488" cy="358379"/>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93355" y="4484736"/>
            <a:ext cx="861488" cy="358379"/>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7843" y="4376709"/>
            <a:ext cx="694681" cy="216053"/>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96" y="5583118"/>
            <a:ext cx="1027448" cy="467022"/>
          </a:xfrm>
          <a:prstGeom prst="rect">
            <a:avLst/>
          </a:prstGeom>
        </p:spPr>
      </p:pic>
      <p:pic>
        <p:nvPicPr>
          <p:cNvPr id="38" name="Picture 37"/>
          <p:cNvPicPr>
            <a:picLocks noChangeAspect="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80718" y="3824081"/>
            <a:ext cx="432388" cy="432388"/>
          </a:xfrm>
          <a:prstGeom prst="rect">
            <a:avLst/>
          </a:prstGeom>
        </p:spPr>
      </p:pic>
      <p:pic>
        <p:nvPicPr>
          <p:cNvPr id="39" name="Picture 38"/>
          <p:cNvPicPr>
            <a:picLocks noChangeAspect="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987664" y="3227805"/>
            <a:ext cx="432388" cy="432388"/>
          </a:xfrm>
          <a:prstGeom prst="rect">
            <a:avLst/>
          </a:prstGeom>
        </p:spPr>
      </p:pic>
      <p:pic>
        <p:nvPicPr>
          <p:cNvPr id="42" name="Picture 41"/>
          <p:cNvPicPr>
            <a:picLocks noChangeAspect="1"/>
          </p:cNvPicPr>
          <p:nvPr/>
        </p:nvPicPr>
        <p:blipFill>
          <a:blip r:embed="rId14">
            <a:clrChange>
              <a:clrFrom>
                <a:srgbClr val="FFFFFF"/>
              </a:clrFrom>
              <a:clrTo>
                <a:srgbClr val="FFFFFF">
                  <a:alpha val="0"/>
                </a:srgbClr>
              </a:clrTo>
            </a:clrChange>
          </a:blip>
          <a:stretch>
            <a:fillRect/>
          </a:stretch>
        </p:blipFill>
        <p:spPr>
          <a:xfrm>
            <a:off x="6339515" y="2569954"/>
            <a:ext cx="1103975" cy="649708"/>
          </a:xfrm>
          <a:prstGeom prst="rect">
            <a:avLst/>
          </a:prstGeom>
        </p:spPr>
      </p:pic>
      <p:pic>
        <p:nvPicPr>
          <p:cNvPr id="44" name="Picture 43"/>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93396" y="3265770"/>
            <a:ext cx="871403" cy="476367"/>
          </a:xfrm>
          <a:prstGeom prst="rect">
            <a:avLst/>
          </a:prstGeom>
        </p:spPr>
      </p:pic>
      <p:pic>
        <p:nvPicPr>
          <p:cNvPr id="46" name="Picture 45"/>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5543" y="3084289"/>
            <a:ext cx="1096046" cy="822035"/>
          </a:xfrm>
          <a:prstGeom prst="rect">
            <a:avLst/>
          </a:prstGeom>
        </p:spPr>
      </p:pic>
      <p:pic>
        <p:nvPicPr>
          <p:cNvPr id="47" name="Picture 46"/>
          <p:cNvPicPr>
            <a:picLocks noChangeAspect="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986839" y="3261787"/>
            <a:ext cx="432388" cy="432388"/>
          </a:xfrm>
          <a:prstGeom prst="rect">
            <a:avLst/>
          </a:prstGeom>
        </p:spPr>
      </p:pic>
    </p:spTree>
    <p:extLst>
      <p:ext uri="{BB962C8B-B14F-4D97-AF65-F5344CB8AC3E}">
        <p14:creationId xmlns:p14="http://schemas.microsoft.com/office/powerpoint/2010/main" val="91488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2"/>
          <p:cNvSpPr txBox="1">
            <a:spLocks/>
          </p:cNvSpPr>
          <p:nvPr/>
        </p:nvSpPr>
        <p:spPr>
          <a:xfrm>
            <a:off x="4096644" y="419357"/>
            <a:ext cx="6811761" cy="8855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High Functioning DevOps Groups</a:t>
            </a:r>
          </a:p>
        </p:txBody>
      </p:sp>
      <p:pic>
        <p:nvPicPr>
          <p:cNvPr id="3" name="Picture 2"/>
          <p:cNvPicPr>
            <a:picLocks/>
          </p:cNvPicPr>
          <p:nvPr/>
        </p:nvPicPr>
        <p:blipFill>
          <a:blip r:embed="rId3"/>
          <a:stretch>
            <a:fillRect/>
          </a:stretch>
        </p:blipFill>
        <p:spPr>
          <a:xfrm>
            <a:off x="402336" y="320040"/>
            <a:ext cx="11334530" cy="5883494"/>
          </a:xfrm>
          <a:prstGeom prst="rect">
            <a:avLst/>
          </a:prstGeom>
        </p:spPr>
      </p:pic>
    </p:spTree>
    <p:extLst>
      <p:ext uri="{BB962C8B-B14F-4D97-AF65-F5344CB8AC3E}">
        <p14:creationId xmlns:p14="http://schemas.microsoft.com/office/powerpoint/2010/main" val="310606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a:stretch>
            <a:fillRect/>
          </a:stretch>
        </p:blipFill>
        <p:spPr>
          <a:xfrm>
            <a:off x="402336" y="320040"/>
            <a:ext cx="11334530" cy="5883494"/>
          </a:xfrm>
          <a:prstGeom prst="rect">
            <a:avLst/>
          </a:prstGeom>
        </p:spPr>
      </p:pic>
      <p:sp>
        <p:nvSpPr>
          <p:cNvPr id="2" name="Text Placeholder 2"/>
          <p:cNvSpPr txBox="1">
            <a:spLocks/>
          </p:cNvSpPr>
          <p:nvPr/>
        </p:nvSpPr>
        <p:spPr>
          <a:xfrm>
            <a:off x="4096644" y="419357"/>
            <a:ext cx="6811761" cy="8855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Ideal Implementation</a:t>
            </a:r>
          </a:p>
        </p:txBody>
      </p:sp>
    </p:spTree>
    <p:extLst>
      <p:ext uri="{BB962C8B-B14F-4D97-AF65-F5344CB8AC3E}">
        <p14:creationId xmlns:p14="http://schemas.microsoft.com/office/powerpoint/2010/main" val="255433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p>
        </p:txBody>
      </p:sp>
      <p:sp>
        <p:nvSpPr>
          <p:cNvPr id="4" name="Text Placeholder 3"/>
          <p:cNvSpPr>
            <a:spLocks noGrp="1"/>
          </p:cNvSpPr>
          <p:nvPr>
            <p:ph type="body" sz="half" idx="2"/>
          </p:nvPr>
        </p:nvSpPr>
        <p:spPr/>
        <p:txBody>
          <a:bodyPr/>
          <a:lstStyle/>
          <a:p>
            <a:r>
              <a:rPr lang="en-US" dirty="0"/>
              <a:t>Organize Your Code</a:t>
            </a:r>
          </a:p>
        </p:txBody>
      </p:sp>
      <p:grpSp>
        <p:nvGrpSpPr>
          <p:cNvPr id="5" name="Group 4"/>
          <p:cNvGrpSpPr/>
          <p:nvPr/>
        </p:nvGrpSpPr>
        <p:grpSpPr>
          <a:xfrm>
            <a:off x="5359926" y="2912706"/>
            <a:ext cx="5078427" cy="2903273"/>
            <a:chOff x="5336689" y="1891749"/>
            <a:chExt cx="5078427" cy="2903273"/>
          </a:xfrm>
        </p:grpSpPr>
        <p:sp>
          <p:nvSpPr>
            <p:cNvPr id="6" name="Rectangle 5"/>
            <p:cNvSpPr/>
            <p:nvPr/>
          </p:nvSpPr>
          <p:spPr>
            <a:xfrm>
              <a:off x="6863617" y="4355225"/>
              <a:ext cx="1998133" cy="43979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5630623" y="3128458"/>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6200000">
              <a:off x="8081549" y="3136261"/>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62583" y="1891749"/>
              <a:ext cx="1998133" cy="439797"/>
            </a:xfrm>
            <a:prstGeom prst="rect">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1" name="Rectangle 10"/>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2" name="Rectangle 11"/>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3" name="Rectangle 12"/>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 name="Oval 13"/>
            <p:cNvSpPr/>
            <p:nvPr/>
          </p:nvSpPr>
          <p:spPr>
            <a:xfrm>
              <a:off x="6863617" y="2341485"/>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382018" y="349914"/>
            <a:ext cx="5062888" cy="584775"/>
          </a:xfrm>
          <a:prstGeom prst="rect">
            <a:avLst/>
          </a:prstGeom>
          <a:noFill/>
        </p:spPr>
        <p:txBody>
          <a:bodyPr wrap="square" rtlCol="0">
            <a:spAutoFit/>
          </a:bodyPr>
          <a:lstStyle/>
          <a:p>
            <a:pPr algn="ctr"/>
            <a:r>
              <a:rPr lang="en-US" sz="3200" dirty="0">
                <a:latin typeface="Marker Felt" panose="00000400000000000000" pitchFamily="2" charset="0"/>
              </a:rPr>
              <a:t>CASA Development Model </a:t>
            </a:r>
          </a:p>
        </p:txBody>
      </p:sp>
      <p:sp>
        <p:nvSpPr>
          <p:cNvPr id="16" name="TextBox 15"/>
          <p:cNvSpPr txBox="1"/>
          <p:nvPr/>
        </p:nvSpPr>
        <p:spPr>
          <a:xfrm>
            <a:off x="7067772" y="3523885"/>
            <a:ext cx="1636295" cy="523220"/>
          </a:xfrm>
          <a:prstGeom prst="rect">
            <a:avLst/>
          </a:prstGeom>
          <a:noFill/>
        </p:spPr>
        <p:txBody>
          <a:bodyPr wrap="square" rtlCol="0">
            <a:spAutoFit/>
          </a:bodyPr>
          <a:lstStyle/>
          <a:p>
            <a:pPr algn="ctr"/>
            <a:r>
              <a:rPr lang="en-US" sz="2800" b="1" dirty="0"/>
              <a:t>CORE</a:t>
            </a: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03557" y="4105133"/>
            <a:ext cx="752043" cy="750563"/>
          </a:xfrm>
          <a:prstGeom prst="rect">
            <a:avLst/>
          </a:prstGeom>
        </p:spPr>
      </p:pic>
      <p:sp>
        <p:nvSpPr>
          <p:cNvPr id="18" name="TextBox 17"/>
          <p:cNvSpPr txBox="1"/>
          <p:nvPr/>
        </p:nvSpPr>
        <p:spPr>
          <a:xfrm>
            <a:off x="5398705" y="950296"/>
            <a:ext cx="5062888" cy="584775"/>
          </a:xfrm>
          <a:prstGeom prst="rect">
            <a:avLst/>
          </a:prstGeom>
          <a:noFill/>
        </p:spPr>
        <p:txBody>
          <a:bodyPr wrap="square" rtlCol="0">
            <a:spAutoFit/>
          </a:bodyPr>
          <a:lstStyle/>
          <a:p>
            <a:pPr algn="ctr"/>
            <a:r>
              <a:rPr lang="en-US" sz="3200" b="1" i="1" dirty="0">
                <a:solidFill>
                  <a:srgbClr val="B07BD7"/>
                </a:solidFill>
                <a:latin typeface="Marker Felt" panose="00000400000000000000" pitchFamily="2" charset="0"/>
              </a:rPr>
              <a:t>C</a:t>
            </a:r>
            <a:r>
              <a:rPr lang="en-US" sz="3200" i="1" dirty="0">
                <a:latin typeface="Marker Felt" panose="00000400000000000000" pitchFamily="2" charset="0"/>
              </a:rPr>
              <a:t>ore</a:t>
            </a:r>
            <a:r>
              <a:rPr lang="en-US" sz="3200" i="1" dirty="0">
                <a:solidFill>
                  <a:schemeClr val="bg1"/>
                </a:solidFill>
                <a:latin typeface="Marker Felt" panose="00000400000000000000" pitchFamily="2" charset="0"/>
              </a:rPr>
              <a:t> </a:t>
            </a:r>
            <a:r>
              <a:rPr lang="en-US" sz="3200" b="1" i="1" dirty="0">
                <a:solidFill>
                  <a:srgbClr val="B07BD7"/>
                </a:solidFill>
                <a:latin typeface="Marker Felt" panose="00000400000000000000" pitchFamily="2" charset="0"/>
              </a:rPr>
              <a:t>AS A</a:t>
            </a:r>
            <a:r>
              <a:rPr lang="en-US" sz="3200" i="1" dirty="0">
                <a:latin typeface="Marker Felt" panose="00000400000000000000" pitchFamily="2" charset="0"/>
              </a:rPr>
              <a:t>pplication</a:t>
            </a:r>
          </a:p>
        </p:txBody>
      </p:sp>
      <p:grpSp>
        <p:nvGrpSpPr>
          <p:cNvPr id="19" name="Group 18"/>
          <p:cNvGrpSpPr/>
          <p:nvPr/>
        </p:nvGrpSpPr>
        <p:grpSpPr>
          <a:xfrm>
            <a:off x="7049010" y="5343341"/>
            <a:ext cx="1835977" cy="523220"/>
            <a:chOff x="7025773" y="4322384"/>
            <a:chExt cx="1835977" cy="523220"/>
          </a:xfrm>
        </p:grpSpPr>
        <p:sp>
          <p:nvSpPr>
            <p:cNvPr id="20" name="TextBox 19"/>
            <p:cNvSpPr txBox="1"/>
            <p:nvPr/>
          </p:nvSpPr>
          <p:spPr>
            <a:xfrm>
              <a:off x="7225455" y="4322384"/>
              <a:ext cx="1636295" cy="523220"/>
            </a:xfrm>
            <a:prstGeom prst="rect">
              <a:avLst/>
            </a:prstGeom>
            <a:noFill/>
          </p:spPr>
          <p:txBody>
            <a:bodyPr wrap="square" rtlCol="0">
              <a:spAutoFit/>
            </a:bodyPr>
            <a:lstStyle/>
            <a:p>
              <a:pPr algn="ctr"/>
              <a:r>
                <a:rPr lang="en-US" sz="2800" b="1" dirty="0"/>
                <a:t>DOMAIN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5773" y="4412243"/>
              <a:ext cx="199682" cy="362751"/>
            </a:xfrm>
            <a:prstGeom prst="rect">
              <a:avLst/>
            </a:prstGeom>
          </p:spPr>
        </p:pic>
      </p:grpSp>
      <p:grpSp>
        <p:nvGrpSpPr>
          <p:cNvPr id="22" name="Group 21"/>
          <p:cNvGrpSpPr/>
          <p:nvPr/>
        </p:nvGrpSpPr>
        <p:grpSpPr>
          <a:xfrm>
            <a:off x="6430967" y="3370247"/>
            <a:ext cx="2912591" cy="1998133"/>
            <a:chOff x="6407730" y="2349290"/>
            <a:chExt cx="2912591" cy="1998133"/>
          </a:xfrm>
        </p:grpSpPr>
        <p:grpSp>
          <p:nvGrpSpPr>
            <p:cNvPr id="23" name="Group 22"/>
            <p:cNvGrpSpPr/>
            <p:nvPr/>
          </p:nvGrpSpPr>
          <p:grpSpPr>
            <a:xfrm>
              <a:off x="6407730" y="2349290"/>
              <a:ext cx="461665" cy="1998133"/>
              <a:chOff x="6407730" y="2349290"/>
              <a:chExt cx="461665" cy="1998133"/>
            </a:xfrm>
          </p:grpSpPr>
          <p:sp>
            <p:nvSpPr>
              <p:cNvPr id="27" name="TextBox 26"/>
              <p:cNvSpPr txBox="1"/>
              <p:nvPr/>
            </p:nvSpPr>
            <p:spPr>
              <a:xfrm rot="16200000">
                <a:off x="5808676" y="2948344"/>
                <a:ext cx="1659773" cy="461665"/>
              </a:xfrm>
              <a:prstGeom prst="rect">
                <a:avLst/>
              </a:prstGeom>
              <a:noFill/>
            </p:spPr>
            <p:txBody>
              <a:bodyPr wrap="square" rtlCol="0">
                <a:spAutoFit/>
              </a:bodyPr>
              <a:lstStyle/>
              <a:p>
                <a:pPr algn="ctr"/>
                <a:r>
                  <a:rPr lang="en-US" sz="2400" b="1" dirty="0"/>
                  <a:t>CONTRACT</a:t>
                </a:r>
              </a:p>
            </p:txBody>
          </p:sp>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0798" y="3940227"/>
                <a:ext cx="319851" cy="407196"/>
              </a:xfrm>
              <a:prstGeom prst="rect">
                <a:avLst/>
              </a:prstGeom>
            </p:spPr>
          </p:pic>
        </p:grpSp>
        <p:grpSp>
          <p:nvGrpSpPr>
            <p:cNvPr id="24" name="Group 23"/>
            <p:cNvGrpSpPr/>
            <p:nvPr/>
          </p:nvGrpSpPr>
          <p:grpSpPr>
            <a:xfrm>
              <a:off x="8858656" y="2357093"/>
              <a:ext cx="461665" cy="1990330"/>
              <a:chOff x="8858656" y="2357093"/>
              <a:chExt cx="461665" cy="1990330"/>
            </a:xfrm>
          </p:grpSpPr>
          <p:sp>
            <p:nvSpPr>
              <p:cNvPr id="25" name="TextBox 24"/>
              <p:cNvSpPr txBox="1"/>
              <p:nvPr/>
            </p:nvSpPr>
            <p:spPr>
              <a:xfrm rot="16200000">
                <a:off x="8263503" y="2952246"/>
                <a:ext cx="1651971" cy="461665"/>
              </a:xfrm>
              <a:prstGeom prst="rect">
                <a:avLst/>
              </a:prstGeom>
              <a:noFill/>
            </p:spPr>
            <p:txBody>
              <a:bodyPr wrap="square" rtlCol="0">
                <a:spAutoFit/>
              </a:bodyPr>
              <a:lstStyle/>
              <a:p>
                <a:pPr algn="ctr"/>
                <a:r>
                  <a:rPr lang="en-US" sz="2400" b="1" dirty="0"/>
                  <a:t>CONTRACT</a:t>
                </a:r>
              </a:p>
            </p:txBody>
          </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367" y="3940227"/>
                <a:ext cx="319851" cy="407196"/>
              </a:xfrm>
              <a:prstGeom prst="rect">
                <a:avLst/>
              </a:prstGeom>
            </p:spPr>
          </p:pic>
        </p:grpSp>
      </p:grpSp>
      <p:sp>
        <p:nvSpPr>
          <p:cNvPr id="29" name="TextBox 28"/>
          <p:cNvSpPr txBox="1"/>
          <p:nvPr/>
        </p:nvSpPr>
        <p:spPr>
          <a:xfrm>
            <a:off x="8289468" y="5829960"/>
            <a:ext cx="2311338" cy="369332"/>
          </a:xfrm>
          <a:prstGeom prst="rect">
            <a:avLst/>
          </a:prstGeom>
          <a:noFill/>
        </p:spPr>
        <p:txBody>
          <a:bodyPr wrap="none" rtlCol="0">
            <a:spAutoFit/>
          </a:bodyPr>
          <a:lstStyle/>
          <a:p>
            <a:r>
              <a:rPr lang="en-US" b="1" i="1" dirty="0">
                <a:solidFill>
                  <a:srgbClr val="00B050"/>
                </a:solidFill>
              </a:rPr>
              <a:t>Domain Driven Design</a:t>
            </a:r>
          </a:p>
        </p:txBody>
      </p:sp>
      <p:sp>
        <p:nvSpPr>
          <p:cNvPr id="30" name="TextBox 29"/>
          <p:cNvSpPr txBox="1"/>
          <p:nvPr/>
        </p:nvSpPr>
        <p:spPr>
          <a:xfrm>
            <a:off x="5291520" y="5472785"/>
            <a:ext cx="1460913" cy="646331"/>
          </a:xfrm>
          <a:prstGeom prst="rect">
            <a:avLst/>
          </a:prstGeom>
          <a:noFill/>
        </p:spPr>
        <p:txBody>
          <a:bodyPr wrap="none" rtlCol="0">
            <a:spAutoFit/>
          </a:bodyPr>
          <a:lstStyle/>
          <a:p>
            <a:r>
              <a:rPr lang="en-US" b="1" i="1" dirty="0">
                <a:solidFill>
                  <a:srgbClr val="B07BD7"/>
                </a:solidFill>
              </a:rPr>
              <a:t>Contract First</a:t>
            </a:r>
            <a:br>
              <a:rPr lang="en-US" b="1" i="1" dirty="0">
                <a:solidFill>
                  <a:srgbClr val="B07BD7"/>
                </a:solidFill>
              </a:rPr>
            </a:br>
            <a:r>
              <a:rPr lang="en-US" b="1" i="1" dirty="0">
                <a:solidFill>
                  <a:srgbClr val="B07BD7"/>
                </a:solidFill>
              </a:rPr>
              <a:t>Development</a:t>
            </a:r>
          </a:p>
        </p:txBody>
      </p:sp>
      <p:grpSp>
        <p:nvGrpSpPr>
          <p:cNvPr id="31" name="Group 30"/>
          <p:cNvGrpSpPr/>
          <p:nvPr/>
        </p:nvGrpSpPr>
        <p:grpSpPr>
          <a:xfrm>
            <a:off x="4358678" y="2659668"/>
            <a:ext cx="6931292" cy="2720541"/>
            <a:chOff x="4335441" y="1638711"/>
            <a:chExt cx="6931292" cy="2720541"/>
          </a:xfrm>
        </p:grpSpPr>
        <p:sp>
          <p:nvSpPr>
            <p:cNvPr id="32" name="Rectangle 31"/>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3" name="Rectangle 32"/>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4" name="Rectangle 33"/>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5" name="Rectangle 34"/>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83951" y="2632648"/>
              <a:ext cx="738214" cy="287291"/>
            </a:xfrm>
            <a:prstGeom prst="rect">
              <a:avLst/>
            </a:prstGeom>
            <a:solidFill>
              <a:schemeClr val="bg1">
                <a:lumMod val="65000"/>
              </a:schemeClr>
            </a:solidFill>
          </p:spPr>
        </p:pic>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7419" y="3928884"/>
              <a:ext cx="738214" cy="287291"/>
            </a:xfrm>
            <a:prstGeom prst="rect">
              <a:avLst/>
            </a:prstGeom>
            <a:solidFill>
              <a:schemeClr val="bg1">
                <a:lumMod val="65000"/>
              </a:schemeClr>
            </a:solidFill>
          </p:spPr>
        </p:pic>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69172" y="2602970"/>
              <a:ext cx="738214" cy="287291"/>
            </a:xfrm>
            <a:prstGeom prst="rect">
              <a:avLst/>
            </a:prstGeom>
            <a:solidFill>
              <a:schemeClr val="bg1">
                <a:lumMod val="65000"/>
              </a:schemeClr>
            </a:solidFill>
          </p:spPr>
        </p:pic>
        <p:pic>
          <p:nvPicPr>
            <p:cNvPr id="39" name="Picture 3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92640" y="3899206"/>
              <a:ext cx="738214" cy="287291"/>
            </a:xfrm>
            <a:prstGeom prst="rect">
              <a:avLst/>
            </a:prstGeom>
            <a:solidFill>
              <a:schemeClr val="bg1">
                <a:lumMod val="65000"/>
              </a:schemeClr>
            </a:solidFill>
          </p:spPr>
        </p:pic>
        <p:sp>
          <p:nvSpPr>
            <p:cNvPr id="40" name="Can 39"/>
            <p:cNvSpPr/>
            <p:nvPr/>
          </p:nvSpPr>
          <p:spPr>
            <a:xfrm>
              <a:off x="10576222" y="2382128"/>
              <a:ext cx="561133" cy="537812"/>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87024" y="2433594"/>
              <a:ext cx="651933" cy="684450"/>
            </a:xfrm>
            <a:prstGeom prst="rect">
              <a:avLst/>
            </a:prstGeom>
          </p:spPr>
        </p:pic>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47199" y="3746627"/>
              <a:ext cx="690033" cy="612625"/>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44433" y="3746627"/>
              <a:ext cx="622300" cy="566150"/>
            </a:xfrm>
            <a:prstGeom prst="rect">
              <a:avLst/>
            </a:prstGeom>
          </p:spPr>
        </p:pic>
        <p:sp>
          <p:nvSpPr>
            <p:cNvPr id="44" name="TextBox 43"/>
            <p:cNvSpPr txBox="1"/>
            <p:nvPr/>
          </p:nvSpPr>
          <p:spPr>
            <a:xfrm>
              <a:off x="4335441" y="1638711"/>
              <a:ext cx="1603581" cy="646331"/>
            </a:xfrm>
            <a:prstGeom prst="rect">
              <a:avLst/>
            </a:prstGeom>
            <a:noFill/>
          </p:spPr>
          <p:txBody>
            <a:bodyPr wrap="none" rtlCol="0">
              <a:spAutoFit/>
            </a:bodyPr>
            <a:lstStyle/>
            <a:p>
              <a:r>
                <a:rPr lang="en-US" b="1" i="1" dirty="0">
                  <a:solidFill>
                    <a:schemeClr val="bg1">
                      <a:lumMod val="65000"/>
                    </a:schemeClr>
                  </a:solidFill>
                </a:rPr>
                <a:t>Adapter-based</a:t>
              </a:r>
            </a:p>
            <a:p>
              <a:r>
                <a:rPr lang="en-US" b="1" i="1" dirty="0">
                  <a:solidFill>
                    <a:schemeClr val="bg1">
                      <a:lumMod val="65000"/>
                    </a:schemeClr>
                  </a:solidFill>
                </a:rPr>
                <a:t>Boundaries</a:t>
              </a:r>
            </a:p>
          </p:txBody>
        </p:sp>
      </p:grpSp>
      <p:grpSp>
        <p:nvGrpSpPr>
          <p:cNvPr id="45" name="Group 44"/>
          <p:cNvGrpSpPr/>
          <p:nvPr/>
        </p:nvGrpSpPr>
        <p:grpSpPr>
          <a:xfrm>
            <a:off x="7000859" y="2879865"/>
            <a:ext cx="1883094" cy="523220"/>
            <a:chOff x="6977622" y="1858908"/>
            <a:chExt cx="1883094" cy="523220"/>
          </a:xfrm>
        </p:grpSpPr>
        <p:sp>
          <p:nvSpPr>
            <p:cNvPr id="46" name="TextBox 45"/>
            <p:cNvSpPr txBox="1"/>
            <p:nvPr/>
          </p:nvSpPr>
          <p:spPr>
            <a:xfrm>
              <a:off x="7621339" y="1858908"/>
              <a:ext cx="1239377" cy="523220"/>
            </a:xfrm>
            <a:prstGeom prst="rect">
              <a:avLst/>
            </a:prstGeom>
            <a:noFill/>
          </p:spPr>
          <p:txBody>
            <a:bodyPr wrap="square" rtlCol="0">
              <a:spAutoFit/>
            </a:bodyPr>
            <a:lstStyle/>
            <a:p>
              <a:pPr algn="ctr"/>
              <a:r>
                <a:rPr lang="en-US" sz="2800" b="1" dirty="0"/>
                <a:t>TESTS</a:t>
              </a:r>
            </a:p>
          </p:txBody>
        </p:sp>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77622" y="2018140"/>
              <a:ext cx="247833" cy="247345"/>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85107" y="1935010"/>
              <a:ext cx="381162" cy="373410"/>
            </a:xfrm>
            <a:prstGeom prst="rect">
              <a:avLst/>
            </a:prstGeom>
          </p:spPr>
        </p:pic>
      </p:grpSp>
      <p:sp>
        <p:nvSpPr>
          <p:cNvPr id="49" name="TextBox 48"/>
          <p:cNvSpPr txBox="1"/>
          <p:nvPr/>
        </p:nvSpPr>
        <p:spPr>
          <a:xfrm>
            <a:off x="6844389" y="1909804"/>
            <a:ext cx="1346010" cy="923330"/>
          </a:xfrm>
          <a:prstGeom prst="rect">
            <a:avLst/>
          </a:prstGeom>
          <a:noFill/>
        </p:spPr>
        <p:txBody>
          <a:bodyPr wrap="none" rtlCol="0">
            <a:spAutoFit/>
          </a:bodyPr>
          <a:lstStyle/>
          <a:p>
            <a:r>
              <a:rPr lang="en-US" b="1" i="1" dirty="0">
                <a:solidFill>
                  <a:srgbClr val="FF9933"/>
                </a:solidFill>
              </a:rPr>
              <a:t>Test Driven/</a:t>
            </a:r>
          </a:p>
          <a:p>
            <a:r>
              <a:rPr lang="en-US" b="1" i="1" dirty="0">
                <a:solidFill>
                  <a:srgbClr val="FF9933"/>
                </a:solidFill>
              </a:rPr>
              <a:t>Test Early</a:t>
            </a:r>
            <a:br>
              <a:rPr lang="en-US" b="1" i="1" dirty="0">
                <a:solidFill>
                  <a:srgbClr val="FF9933"/>
                </a:solidFill>
              </a:rPr>
            </a:br>
            <a:r>
              <a:rPr lang="en-US" b="1" i="1" dirty="0">
                <a:solidFill>
                  <a:srgbClr val="FF9933"/>
                </a:solidFill>
              </a:rPr>
              <a:t>Approach</a:t>
            </a:r>
          </a:p>
        </p:txBody>
      </p:sp>
      <p:sp>
        <p:nvSpPr>
          <p:cNvPr id="50" name="TextBox 49"/>
          <p:cNvSpPr txBox="1"/>
          <p:nvPr/>
        </p:nvSpPr>
        <p:spPr>
          <a:xfrm>
            <a:off x="8331741" y="1772749"/>
            <a:ext cx="590226" cy="369332"/>
          </a:xfrm>
          <a:prstGeom prst="rect">
            <a:avLst/>
          </a:prstGeom>
          <a:noFill/>
        </p:spPr>
        <p:txBody>
          <a:bodyPr wrap="none" rtlCol="0">
            <a:spAutoFit/>
          </a:bodyPr>
          <a:lstStyle/>
          <a:p>
            <a:r>
              <a:rPr lang="en-US" b="1" i="1" dirty="0">
                <a:solidFill>
                  <a:schemeClr val="accent2">
                    <a:lumMod val="75000"/>
                  </a:schemeClr>
                </a:solidFill>
              </a:rPr>
              <a:t>TDD</a:t>
            </a:r>
          </a:p>
        </p:txBody>
      </p:sp>
      <p:sp>
        <p:nvSpPr>
          <p:cNvPr id="51" name="TextBox 50"/>
          <p:cNvSpPr txBox="1"/>
          <p:nvPr/>
        </p:nvSpPr>
        <p:spPr>
          <a:xfrm>
            <a:off x="8476904" y="2232685"/>
            <a:ext cx="711670" cy="369332"/>
          </a:xfrm>
          <a:prstGeom prst="rect">
            <a:avLst/>
          </a:prstGeom>
          <a:noFill/>
        </p:spPr>
        <p:txBody>
          <a:bodyPr wrap="none" rtlCol="0">
            <a:spAutoFit/>
          </a:bodyPr>
          <a:lstStyle/>
          <a:p>
            <a:r>
              <a:rPr lang="en-US" b="1" i="1" dirty="0">
                <a:solidFill>
                  <a:schemeClr val="accent2">
                    <a:lumMod val="75000"/>
                  </a:schemeClr>
                </a:solidFill>
              </a:rPr>
              <a:t>ATDD</a:t>
            </a:r>
          </a:p>
        </p:txBody>
      </p:sp>
      <p:sp>
        <p:nvSpPr>
          <p:cNvPr id="52" name="TextBox 51"/>
          <p:cNvSpPr txBox="1"/>
          <p:nvPr/>
        </p:nvSpPr>
        <p:spPr>
          <a:xfrm>
            <a:off x="8976665" y="1919365"/>
            <a:ext cx="606256" cy="369332"/>
          </a:xfrm>
          <a:prstGeom prst="rect">
            <a:avLst/>
          </a:prstGeom>
          <a:noFill/>
        </p:spPr>
        <p:txBody>
          <a:bodyPr wrap="none" rtlCol="0">
            <a:spAutoFit/>
          </a:bodyPr>
          <a:lstStyle/>
          <a:p>
            <a:r>
              <a:rPr lang="en-US" b="1" i="1" dirty="0">
                <a:solidFill>
                  <a:schemeClr val="accent2">
                    <a:lumMod val="75000"/>
                  </a:schemeClr>
                </a:solidFill>
              </a:rPr>
              <a:t>BDD</a:t>
            </a:r>
          </a:p>
        </p:txBody>
      </p:sp>
    </p:spTree>
    <p:extLst>
      <p:ext uri="{BB962C8B-B14F-4D97-AF65-F5344CB8AC3E}">
        <p14:creationId xmlns:p14="http://schemas.microsoft.com/office/powerpoint/2010/main" val="20207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500"/>
                            </p:stCondLst>
                            <p:childTnLst>
                              <p:par>
                                <p:cTn id="33" presetID="10" presetClass="entr" presetSubtype="0" fill="hold" grpId="0" nodeType="afterEffect">
                                  <p:stCondLst>
                                    <p:cond delay="5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par>
                          <p:cTn id="40" fill="hold">
                            <p:stCondLst>
                              <p:cond delay="2500"/>
                            </p:stCondLst>
                            <p:childTnLst>
                              <p:par>
                                <p:cTn id="41" presetID="10" presetClass="entr" presetSubtype="0" fill="hold" grpId="0" nodeType="afterEffect">
                                  <p:stCondLst>
                                    <p:cond delay="5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49" grpId="0"/>
      <p:bldP spid="50" grpId="0"/>
      <p:bldP spid="51" grpId="0"/>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rotWithShape="1">
          <a:blip r:embed="rId3" cstate="email">
            <a:extLst>
              <a:ext uri="{28A0092B-C50C-407E-A947-70E740481C1C}">
                <a14:useLocalDpi xmlns:a14="http://schemas.microsoft.com/office/drawing/2010/main"/>
              </a:ext>
            </a:extLst>
          </a:blip>
          <a:srcRect t="-2"/>
          <a:stretch/>
        </p:blipFill>
        <p:spPr>
          <a:xfrm>
            <a:off x="1173950" y="617619"/>
            <a:ext cx="4985602" cy="5691991"/>
          </a:xfrm>
          <a:prstGeom prst="rect">
            <a:avLst/>
          </a:prstGeom>
        </p:spPr>
      </p:pic>
      <p:pic>
        <p:nvPicPr>
          <p:cNvPr id="82" name="Picture 8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55093" y="2425864"/>
            <a:ext cx="4985601" cy="3729574"/>
          </a:xfrm>
          <a:prstGeom prst="rect">
            <a:avLst/>
          </a:prstGeom>
        </p:spPr>
      </p:pic>
      <p:sp>
        <p:nvSpPr>
          <p:cNvPr id="83" name="Right Arrow 82"/>
          <p:cNvSpPr/>
          <p:nvPr/>
        </p:nvSpPr>
        <p:spPr>
          <a:xfrm rot="10800000">
            <a:off x="4141858" y="2113415"/>
            <a:ext cx="651510" cy="312449"/>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rot="10800000">
            <a:off x="4786591" y="2425864"/>
            <a:ext cx="651510" cy="312449"/>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p:cNvSpPr/>
          <p:nvPr/>
        </p:nvSpPr>
        <p:spPr>
          <a:xfrm rot="10800000">
            <a:off x="4883744" y="4801427"/>
            <a:ext cx="651510" cy="312449"/>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p:cNvSpPr/>
          <p:nvPr/>
        </p:nvSpPr>
        <p:spPr>
          <a:xfrm rot="10800000">
            <a:off x="5142363" y="3352276"/>
            <a:ext cx="651510" cy="312449"/>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p:cNvSpPr/>
          <p:nvPr/>
        </p:nvSpPr>
        <p:spPr>
          <a:xfrm rot="10800000">
            <a:off x="4467590" y="5079246"/>
            <a:ext cx="651510" cy="312449"/>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a:p>
        </p:txBody>
      </p:sp>
      <p:sp>
        <p:nvSpPr>
          <p:cNvPr id="88" name="Right Arrow 87"/>
          <p:cNvSpPr/>
          <p:nvPr/>
        </p:nvSpPr>
        <p:spPr>
          <a:xfrm rot="10800000">
            <a:off x="10691361" y="3749445"/>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rot="10800000">
            <a:off x="10836493" y="4058719"/>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p:cNvSpPr/>
          <p:nvPr/>
        </p:nvSpPr>
        <p:spPr>
          <a:xfrm rot="10800000">
            <a:off x="10397686" y="4923631"/>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p:cNvSpPr/>
          <p:nvPr/>
        </p:nvSpPr>
        <p:spPr>
          <a:xfrm rot="10800000">
            <a:off x="10836493" y="5179900"/>
            <a:ext cx="651510" cy="312449"/>
          </a:xfrm>
          <a:prstGeom prst="rightArrow">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p:cNvSpPr/>
          <p:nvPr/>
        </p:nvSpPr>
        <p:spPr>
          <a:xfrm rot="10800000">
            <a:off x="9746176" y="2663018"/>
            <a:ext cx="651510" cy="3124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6990160" y="460371"/>
            <a:ext cx="4059036" cy="1762154"/>
            <a:chOff x="4410261" y="2879865"/>
            <a:chExt cx="6879709" cy="2986696"/>
          </a:xfrm>
        </p:grpSpPr>
        <p:grpSp>
          <p:nvGrpSpPr>
            <p:cNvPr id="109" name="Group 108"/>
            <p:cNvGrpSpPr/>
            <p:nvPr/>
          </p:nvGrpSpPr>
          <p:grpSpPr>
            <a:xfrm>
              <a:off x="5359926" y="2912706"/>
              <a:ext cx="5078427" cy="2903273"/>
              <a:chOff x="5336689" y="1891749"/>
              <a:chExt cx="5078427" cy="2903273"/>
            </a:xfrm>
          </p:grpSpPr>
          <p:sp>
            <p:nvSpPr>
              <p:cNvPr id="138" name="Rectangle 137"/>
              <p:cNvSpPr/>
              <p:nvPr/>
            </p:nvSpPr>
            <p:spPr>
              <a:xfrm>
                <a:off x="6863617" y="4355225"/>
                <a:ext cx="1998133" cy="43979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rot="16200000">
                <a:off x="5630623" y="3128458"/>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rot="16200000">
                <a:off x="8081549" y="3136261"/>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862583" y="1891749"/>
                <a:ext cx="1998133" cy="439797"/>
              </a:xfrm>
              <a:prstGeom prst="rect">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3" name="Rectangle 142"/>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4" name="Rectangle 143"/>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5" name="Rectangle 144"/>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6" name="Oval 145"/>
              <p:cNvSpPr/>
              <p:nvPr/>
            </p:nvSpPr>
            <p:spPr>
              <a:xfrm>
                <a:off x="6863617" y="2341485"/>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0" name="Picture 10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3557" y="4105133"/>
              <a:ext cx="752043" cy="750563"/>
            </a:xfrm>
            <a:prstGeom prst="rect">
              <a:avLst/>
            </a:prstGeom>
          </p:spPr>
        </p:pic>
        <p:grpSp>
          <p:nvGrpSpPr>
            <p:cNvPr id="111" name="Group 110"/>
            <p:cNvGrpSpPr/>
            <p:nvPr/>
          </p:nvGrpSpPr>
          <p:grpSpPr>
            <a:xfrm>
              <a:off x="7049010" y="5343341"/>
              <a:ext cx="1835977" cy="523220"/>
              <a:chOff x="7025773" y="4322384"/>
              <a:chExt cx="1835977" cy="523220"/>
            </a:xfrm>
          </p:grpSpPr>
          <p:sp>
            <p:nvSpPr>
              <p:cNvPr id="136" name="TextBox 135"/>
              <p:cNvSpPr txBox="1"/>
              <p:nvPr/>
            </p:nvSpPr>
            <p:spPr>
              <a:xfrm>
                <a:off x="7225455" y="4322384"/>
                <a:ext cx="1636295" cy="523220"/>
              </a:xfrm>
              <a:prstGeom prst="rect">
                <a:avLst/>
              </a:prstGeom>
              <a:noFill/>
            </p:spPr>
            <p:txBody>
              <a:bodyPr wrap="square" rtlCol="0">
                <a:spAutoFit/>
              </a:bodyPr>
              <a:lstStyle/>
              <a:p>
                <a:pPr algn="ctr"/>
                <a:endParaRPr lang="en-US" sz="2800" b="1" dirty="0"/>
              </a:p>
            </p:txBody>
          </p:sp>
          <p:pic>
            <p:nvPicPr>
              <p:cNvPr id="137" name="Picture 1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25773" y="4412243"/>
                <a:ext cx="199682" cy="362751"/>
              </a:xfrm>
              <a:prstGeom prst="rect">
                <a:avLst/>
              </a:prstGeom>
            </p:spPr>
          </p:pic>
        </p:grpSp>
        <p:grpSp>
          <p:nvGrpSpPr>
            <p:cNvPr id="112" name="Group 111"/>
            <p:cNvGrpSpPr/>
            <p:nvPr/>
          </p:nvGrpSpPr>
          <p:grpSpPr>
            <a:xfrm>
              <a:off x="6430967" y="3370247"/>
              <a:ext cx="2912591" cy="1998133"/>
              <a:chOff x="6407730" y="2349290"/>
              <a:chExt cx="2912591" cy="1998133"/>
            </a:xfrm>
          </p:grpSpPr>
          <p:grpSp>
            <p:nvGrpSpPr>
              <p:cNvPr id="130" name="Group 129"/>
              <p:cNvGrpSpPr/>
              <p:nvPr/>
            </p:nvGrpSpPr>
            <p:grpSpPr>
              <a:xfrm>
                <a:off x="6407730" y="2349290"/>
                <a:ext cx="461665" cy="1998133"/>
                <a:chOff x="6407730" y="2349290"/>
                <a:chExt cx="461665" cy="1998133"/>
              </a:xfrm>
            </p:grpSpPr>
            <p:sp>
              <p:nvSpPr>
                <p:cNvPr id="134" name="TextBox 133"/>
                <p:cNvSpPr txBox="1"/>
                <p:nvPr/>
              </p:nvSpPr>
              <p:spPr>
                <a:xfrm rot="16200000">
                  <a:off x="5808676" y="2948344"/>
                  <a:ext cx="1659773" cy="461665"/>
                </a:xfrm>
                <a:prstGeom prst="rect">
                  <a:avLst/>
                </a:prstGeom>
                <a:noFill/>
              </p:spPr>
              <p:txBody>
                <a:bodyPr wrap="square" rtlCol="0">
                  <a:spAutoFit/>
                </a:bodyPr>
                <a:lstStyle/>
                <a:p>
                  <a:pPr algn="ctr"/>
                  <a:endParaRPr lang="en-US" sz="2400" b="1" dirty="0"/>
                </a:p>
              </p:txBody>
            </p:sp>
            <p:pic>
              <p:nvPicPr>
                <p:cNvPr id="135" name="Picture 1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80798" y="3940227"/>
                  <a:ext cx="319851" cy="407196"/>
                </a:xfrm>
                <a:prstGeom prst="rect">
                  <a:avLst/>
                </a:prstGeom>
              </p:spPr>
            </p:pic>
          </p:grpSp>
          <p:grpSp>
            <p:nvGrpSpPr>
              <p:cNvPr id="131" name="Group 130"/>
              <p:cNvGrpSpPr/>
              <p:nvPr/>
            </p:nvGrpSpPr>
            <p:grpSpPr>
              <a:xfrm>
                <a:off x="8858656" y="2357093"/>
                <a:ext cx="461665" cy="1990330"/>
                <a:chOff x="8858656" y="2357093"/>
                <a:chExt cx="461665" cy="1990330"/>
              </a:xfrm>
            </p:grpSpPr>
            <p:sp>
              <p:nvSpPr>
                <p:cNvPr id="132" name="TextBox 131"/>
                <p:cNvSpPr txBox="1"/>
                <p:nvPr/>
              </p:nvSpPr>
              <p:spPr>
                <a:xfrm rot="16200000">
                  <a:off x="8263503" y="2952246"/>
                  <a:ext cx="1651971" cy="461665"/>
                </a:xfrm>
                <a:prstGeom prst="rect">
                  <a:avLst/>
                </a:prstGeom>
                <a:noFill/>
              </p:spPr>
              <p:txBody>
                <a:bodyPr wrap="square" rtlCol="0">
                  <a:spAutoFit/>
                </a:bodyPr>
                <a:lstStyle/>
                <a:p>
                  <a:pPr algn="ctr"/>
                  <a:endParaRPr lang="en-US" sz="2400" b="1" dirty="0"/>
                </a:p>
              </p:txBody>
            </p:sp>
            <p:pic>
              <p:nvPicPr>
                <p:cNvPr id="133" name="Picture 1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47367" y="3940227"/>
                  <a:ext cx="319851" cy="407196"/>
                </a:xfrm>
                <a:prstGeom prst="rect">
                  <a:avLst/>
                </a:prstGeom>
              </p:spPr>
            </p:pic>
          </p:grpSp>
        </p:grpSp>
        <p:grpSp>
          <p:nvGrpSpPr>
            <p:cNvPr id="113" name="Group 112"/>
            <p:cNvGrpSpPr/>
            <p:nvPr/>
          </p:nvGrpSpPr>
          <p:grpSpPr>
            <a:xfrm>
              <a:off x="4410261" y="3373407"/>
              <a:ext cx="6879709" cy="2006802"/>
              <a:chOff x="4387024" y="2352450"/>
              <a:chExt cx="6879709" cy="2006802"/>
            </a:xfrm>
          </p:grpSpPr>
          <p:sp>
            <p:nvSpPr>
              <p:cNvPr id="118" name="Rectangle 117"/>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19" name="Rectangle 118"/>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20" name="Rectangle 119"/>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21" name="Rectangle 120"/>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pic>
            <p:nvPicPr>
              <p:cNvPr id="122" name="Picture 1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83951" y="2632648"/>
                <a:ext cx="738214" cy="287291"/>
              </a:xfrm>
              <a:prstGeom prst="rect">
                <a:avLst/>
              </a:prstGeom>
              <a:solidFill>
                <a:schemeClr val="bg1">
                  <a:lumMod val="65000"/>
                </a:schemeClr>
              </a:solidFill>
            </p:spPr>
          </p:pic>
          <p:pic>
            <p:nvPicPr>
              <p:cNvPr id="123" name="Picture 1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07419" y="3928884"/>
                <a:ext cx="738214" cy="287291"/>
              </a:xfrm>
              <a:prstGeom prst="rect">
                <a:avLst/>
              </a:prstGeom>
              <a:solidFill>
                <a:schemeClr val="bg1">
                  <a:lumMod val="65000"/>
                </a:schemeClr>
              </a:solidFill>
            </p:spPr>
          </p:pic>
          <p:pic>
            <p:nvPicPr>
              <p:cNvPr id="124" name="Picture 1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69172" y="2602970"/>
                <a:ext cx="738214" cy="287291"/>
              </a:xfrm>
              <a:prstGeom prst="rect">
                <a:avLst/>
              </a:prstGeom>
              <a:solidFill>
                <a:schemeClr val="bg1">
                  <a:lumMod val="65000"/>
                </a:schemeClr>
              </a:solidFill>
            </p:spPr>
          </p:pic>
          <p:pic>
            <p:nvPicPr>
              <p:cNvPr id="125" name="Picture 12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92640" y="3899206"/>
                <a:ext cx="738214" cy="287291"/>
              </a:xfrm>
              <a:prstGeom prst="rect">
                <a:avLst/>
              </a:prstGeom>
              <a:solidFill>
                <a:schemeClr val="bg1">
                  <a:lumMod val="65000"/>
                </a:schemeClr>
              </a:solidFill>
            </p:spPr>
          </p:pic>
          <p:sp>
            <p:nvSpPr>
              <p:cNvPr id="126" name="Can 125"/>
              <p:cNvSpPr/>
              <p:nvPr/>
            </p:nvSpPr>
            <p:spPr>
              <a:xfrm>
                <a:off x="10576222" y="2382128"/>
                <a:ext cx="561133" cy="537812"/>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387024" y="2433594"/>
                <a:ext cx="651933" cy="684450"/>
              </a:xfrm>
              <a:prstGeom prst="rect">
                <a:avLst/>
              </a:prstGeom>
            </p:spPr>
          </p:pic>
          <p:pic>
            <p:nvPicPr>
              <p:cNvPr id="128" name="Picture 1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47199" y="3746627"/>
                <a:ext cx="690033" cy="612625"/>
              </a:xfrm>
              <a:prstGeom prst="rect">
                <a:avLst/>
              </a:prstGeom>
            </p:spPr>
          </p:pic>
          <p:pic>
            <p:nvPicPr>
              <p:cNvPr id="129" name="Picture 12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44433" y="3746627"/>
                <a:ext cx="622300" cy="566150"/>
              </a:xfrm>
              <a:prstGeom prst="rect">
                <a:avLst/>
              </a:prstGeom>
            </p:spPr>
          </p:pic>
        </p:grpSp>
        <p:grpSp>
          <p:nvGrpSpPr>
            <p:cNvPr id="114" name="Group 113"/>
            <p:cNvGrpSpPr/>
            <p:nvPr/>
          </p:nvGrpSpPr>
          <p:grpSpPr>
            <a:xfrm>
              <a:off x="7000859" y="2879865"/>
              <a:ext cx="1883094" cy="523220"/>
              <a:chOff x="6977622" y="1858908"/>
              <a:chExt cx="1883094" cy="523220"/>
            </a:xfrm>
          </p:grpSpPr>
          <p:sp>
            <p:nvSpPr>
              <p:cNvPr id="115" name="TextBox 114"/>
              <p:cNvSpPr txBox="1"/>
              <p:nvPr/>
            </p:nvSpPr>
            <p:spPr>
              <a:xfrm>
                <a:off x="7621339" y="1858908"/>
                <a:ext cx="1239377" cy="523220"/>
              </a:xfrm>
              <a:prstGeom prst="rect">
                <a:avLst/>
              </a:prstGeom>
              <a:noFill/>
            </p:spPr>
            <p:txBody>
              <a:bodyPr wrap="square" rtlCol="0">
                <a:spAutoFit/>
              </a:bodyPr>
              <a:lstStyle/>
              <a:p>
                <a:pPr algn="ctr"/>
                <a:endParaRPr lang="en-US" sz="2800" b="1" dirty="0"/>
              </a:p>
            </p:txBody>
          </p:sp>
          <p:pic>
            <p:nvPicPr>
              <p:cNvPr id="116" name="Picture 11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77622" y="2018140"/>
                <a:ext cx="247833" cy="247345"/>
              </a:xfrm>
              <a:prstGeom prst="rect">
                <a:avLst/>
              </a:prstGeom>
            </p:spPr>
          </p:pic>
          <p:pic>
            <p:nvPicPr>
              <p:cNvPr id="117" name="Picture 11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85107" y="1935010"/>
                <a:ext cx="381162" cy="373410"/>
              </a:xfrm>
              <a:prstGeom prst="rect">
                <a:avLst/>
              </a:prstGeom>
            </p:spPr>
          </p:pic>
        </p:grpSp>
      </p:grpSp>
    </p:spTree>
    <p:extLst>
      <p:ext uri="{BB962C8B-B14F-4D97-AF65-F5344CB8AC3E}">
        <p14:creationId xmlns:p14="http://schemas.microsoft.com/office/powerpoint/2010/main" val="207348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500"/>
                                        <p:tgtEl>
                                          <p:spTgt spid="8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p>
        </p:txBody>
      </p:sp>
      <p:sp>
        <p:nvSpPr>
          <p:cNvPr id="4" name="Text Placeholder 3"/>
          <p:cNvSpPr>
            <a:spLocks noGrp="1"/>
          </p:cNvSpPr>
          <p:nvPr>
            <p:ph type="body" sz="half" idx="2"/>
          </p:nvPr>
        </p:nvSpPr>
        <p:spPr/>
        <p:txBody>
          <a:bodyPr/>
          <a:lstStyle/>
          <a:p>
            <a:r>
              <a:rPr lang="en-US" dirty="0"/>
              <a:t>Organize Your Code</a:t>
            </a:r>
          </a:p>
        </p:txBody>
      </p:sp>
      <p:sp>
        <p:nvSpPr>
          <p:cNvPr id="5" name="Hexagon 4"/>
          <p:cNvSpPr/>
          <p:nvPr/>
        </p:nvSpPr>
        <p:spPr>
          <a:xfrm>
            <a:off x="7556489" y="1895001"/>
            <a:ext cx="3310466" cy="2633134"/>
          </a:xfrm>
          <a:prstGeom prst="hexagon">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251110" y="2233668"/>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892057" y="3010227"/>
            <a:ext cx="752043" cy="750563"/>
          </a:xfrm>
          <a:prstGeom prst="rect">
            <a:avLst/>
          </a:prstGeom>
        </p:spPr>
      </p:pic>
      <p:pic>
        <p:nvPicPr>
          <p:cNvPr id="8" name="Picture 7"/>
          <p:cNvPicPr>
            <a:picLocks noChangeAspect="1"/>
          </p:cNvPicPr>
          <p:nvPr/>
        </p:nvPicPr>
        <p:blipFill>
          <a:blip r:embed="rId4"/>
          <a:stretch>
            <a:fillRect/>
          </a:stretch>
        </p:blipFill>
        <p:spPr>
          <a:xfrm>
            <a:off x="8009630" y="2481648"/>
            <a:ext cx="277284" cy="166888"/>
          </a:xfrm>
          <a:prstGeom prst="rect">
            <a:avLst/>
          </a:prstGeom>
        </p:spPr>
      </p:pic>
      <p:pic>
        <p:nvPicPr>
          <p:cNvPr id="9" name="Picture 8"/>
          <p:cNvPicPr>
            <a:picLocks noChangeAspect="1"/>
          </p:cNvPicPr>
          <p:nvPr/>
        </p:nvPicPr>
        <p:blipFill>
          <a:blip r:embed="rId4"/>
          <a:stretch>
            <a:fillRect/>
          </a:stretch>
        </p:blipFill>
        <p:spPr>
          <a:xfrm>
            <a:off x="8009630" y="3760790"/>
            <a:ext cx="277284" cy="166888"/>
          </a:xfrm>
          <a:prstGeom prst="rect">
            <a:avLst/>
          </a:prstGeom>
        </p:spPr>
      </p:pic>
      <p:pic>
        <p:nvPicPr>
          <p:cNvPr id="10" name="Picture 9"/>
          <p:cNvPicPr>
            <a:picLocks noChangeAspect="1"/>
          </p:cNvPicPr>
          <p:nvPr/>
        </p:nvPicPr>
        <p:blipFill>
          <a:blip r:embed="rId4"/>
          <a:stretch>
            <a:fillRect/>
          </a:stretch>
        </p:blipFill>
        <p:spPr>
          <a:xfrm>
            <a:off x="10157512" y="2507257"/>
            <a:ext cx="277284" cy="166888"/>
          </a:xfrm>
          <a:prstGeom prst="rect">
            <a:avLst/>
          </a:prstGeom>
        </p:spPr>
      </p:pic>
      <p:pic>
        <p:nvPicPr>
          <p:cNvPr id="11" name="Picture 10"/>
          <p:cNvPicPr>
            <a:picLocks noChangeAspect="1"/>
          </p:cNvPicPr>
          <p:nvPr/>
        </p:nvPicPr>
        <p:blipFill>
          <a:blip r:embed="rId4"/>
          <a:stretch>
            <a:fillRect/>
          </a:stretch>
        </p:blipFill>
        <p:spPr>
          <a:xfrm>
            <a:off x="10157512" y="3786399"/>
            <a:ext cx="277284" cy="166888"/>
          </a:xfrm>
          <a:prstGeom prst="rect">
            <a:avLst/>
          </a:prstGeom>
        </p:spPr>
      </p:pic>
      <p:sp>
        <p:nvSpPr>
          <p:cNvPr id="12" name="Hexagon 11"/>
          <p:cNvSpPr/>
          <p:nvPr/>
        </p:nvSpPr>
        <p:spPr>
          <a:xfrm>
            <a:off x="4772025" y="3232734"/>
            <a:ext cx="3310466" cy="2633134"/>
          </a:xfrm>
          <a:prstGeom prst="hexagon">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4801435" y="485659"/>
            <a:ext cx="3310466" cy="2633134"/>
          </a:xfrm>
          <a:prstGeom prst="hexagon">
            <a:avLst/>
          </a:prstGeom>
          <a:solidFill>
            <a:schemeClr val="bg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51110" y="644560"/>
            <a:ext cx="1867819" cy="954107"/>
          </a:xfrm>
          <a:prstGeom prst="rect">
            <a:avLst/>
          </a:prstGeom>
          <a:noFill/>
        </p:spPr>
        <p:txBody>
          <a:bodyPr wrap="none" rtlCol="0">
            <a:spAutoFit/>
          </a:bodyPr>
          <a:lstStyle/>
          <a:p>
            <a:pPr algn="ctr"/>
            <a:r>
              <a:rPr lang="en-US" sz="2800" dirty="0">
                <a:solidFill>
                  <a:srgbClr val="7030A0"/>
                </a:solidFill>
                <a:latin typeface="Marker Felt" panose="00000400000000000000" pitchFamily="2" charset="0"/>
              </a:rPr>
              <a:t>Hexagonal</a:t>
            </a:r>
          </a:p>
          <a:p>
            <a:pPr algn="ctr"/>
            <a:r>
              <a:rPr lang="en-US" sz="2800" dirty="0">
                <a:solidFill>
                  <a:srgbClr val="7030A0"/>
                </a:solidFill>
                <a:latin typeface="Marker Felt" panose="00000400000000000000" pitchFamily="2" charset="0"/>
              </a:rPr>
              <a:t>Architecture</a:t>
            </a:r>
          </a:p>
        </p:txBody>
      </p:sp>
      <p:sp>
        <p:nvSpPr>
          <p:cNvPr id="15" name="TextBox 14"/>
          <p:cNvSpPr txBox="1"/>
          <p:nvPr/>
        </p:nvSpPr>
        <p:spPr>
          <a:xfrm>
            <a:off x="8286914" y="4911761"/>
            <a:ext cx="1867819" cy="954107"/>
          </a:xfrm>
          <a:prstGeom prst="rect">
            <a:avLst/>
          </a:prstGeom>
          <a:noFill/>
        </p:spPr>
        <p:txBody>
          <a:bodyPr wrap="none" rtlCol="0">
            <a:spAutoFit/>
          </a:bodyPr>
          <a:lstStyle/>
          <a:p>
            <a:pPr algn="ctr"/>
            <a:r>
              <a:rPr lang="en-US" sz="2800" dirty="0">
                <a:solidFill>
                  <a:srgbClr val="7030A0"/>
                </a:solidFill>
                <a:latin typeface="Marker Felt" panose="00000400000000000000" pitchFamily="2" charset="0"/>
              </a:rPr>
              <a:t>Clean</a:t>
            </a:r>
          </a:p>
          <a:p>
            <a:pPr algn="ctr"/>
            <a:r>
              <a:rPr lang="en-US" sz="2800" dirty="0">
                <a:solidFill>
                  <a:srgbClr val="7030A0"/>
                </a:solidFill>
                <a:latin typeface="Marker Felt" panose="00000400000000000000" pitchFamily="2" charset="0"/>
              </a:rPr>
              <a:t>Architecture</a:t>
            </a:r>
          </a:p>
        </p:txBody>
      </p:sp>
      <p:pic>
        <p:nvPicPr>
          <p:cNvPr id="16" name="Picture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080" y="2595473"/>
            <a:ext cx="5181600" cy="3886200"/>
          </a:xfrm>
          <a:prstGeom prst="rect">
            <a:avLst/>
          </a:prstGeom>
        </p:spPr>
      </p:pic>
    </p:spTree>
    <p:extLst>
      <p:ext uri="{BB962C8B-B14F-4D97-AF65-F5344CB8AC3E}">
        <p14:creationId xmlns:p14="http://schemas.microsoft.com/office/powerpoint/2010/main" val="158404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p>
        </p:txBody>
      </p:sp>
      <p:sp>
        <p:nvSpPr>
          <p:cNvPr id="4" name="Text Placeholder 3"/>
          <p:cNvSpPr>
            <a:spLocks noGrp="1"/>
          </p:cNvSpPr>
          <p:nvPr>
            <p:ph type="body" sz="half" idx="2"/>
          </p:nvPr>
        </p:nvSpPr>
        <p:spPr/>
        <p:txBody>
          <a:bodyPr/>
          <a:lstStyle/>
          <a:p>
            <a:r>
              <a:rPr lang="en-US" dirty="0"/>
              <a:t>Organize Your Code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860" y="808502"/>
            <a:ext cx="5650359" cy="5060486"/>
          </a:xfrm>
          <a:prstGeom prst="rect">
            <a:avLst/>
          </a:prstGeom>
        </p:spPr>
      </p:pic>
    </p:spTree>
    <p:extLst>
      <p:ext uri="{BB962C8B-B14F-4D97-AF65-F5344CB8AC3E}">
        <p14:creationId xmlns:p14="http://schemas.microsoft.com/office/powerpoint/2010/main" val="96727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p>
        </p:txBody>
      </p:sp>
      <p:sp>
        <p:nvSpPr>
          <p:cNvPr id="4" name="Text Placeholder 3"/>
          <p:cNvSpPr>
            <a:spLocks noGrp="1"/>
          </p:cNvSpPr>
          <p:nvPr>
            <p:ph type="body" sz="half" idx="2"/>
          </p:nvPr>
        </p:nvSpPr>
        <p:spPr/>
        <p:txBody>
          <a:bodyPr/>
          <a:lstStyle/>
          <a:p>
            <a:r>
              <a:rPr lang="en-US" dirty="0"/>
              <a:t>Organize Your Code</a:t>
            </a:r>
          </a:p>
        </p:txBody>
      </p:sp>
      <p:grpSp>
        <p:nvGrpSpPr>
          <p:cNvPr id="5" name="Group 4"/>
          <p:cNvGrpSpPr/>
          <p:nvPr/>
        </p:nvGrpSpPr>
        <p:grpSpPr>
          <a:xfrm>
            <a:off x="5359926" y="2912706"/>
            <a:ext cx="5078427" cy="2903273"/>
            <a:chOff x="5336689" y="1891749"/>
            <a:chExt cx="5078427" cy="2903273"/>
          </a:xfrm>
        </p:grpSpPr>
        <p:sp>
          <p:nvSpPr>
            <p:cNvPr id="6" name="Rectangle 5"/>
            <p:cNvSpPr/>
            <p:nvPr/>
          </p:nvSpPr>
          <p:spPr>
            <a:xfrm>
              <a:off x="6863617" y="4355225"/>
              <a:ext cx="1998133" cy="43979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5630623" y="3128458"/>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6200000">
              <a:off x="8081549" y="3136261"/>
              <a:ext cx="1998133" cy="43979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62583" y="1891749"/>
              <a:ext cx="1998133" cy="439797"/>
            </a:xfrm>
            <a:prstGeom prst="rect">
              <a:avLst/>
            </a:prstGeom>
            <a:solidFill>
              <a:srgbClr val="FF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1" name="Rectangle 10"/>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2" name="Rectangle 11"/>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3" name="Rectangle 12"/>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p>
          </p:txBody>
        </p:sp>
        <p:sp>
          <p:nvSpPr>
            <p:cNvPr id="14" name="Oval 13"/>
            <p:cNvSpPr/>
            <p:nvPr/>
          </p:nvSpPr>
          <p:spPr>
            <a:xfrm>
              <a:off x="6863617" y="2341485"/>
              <a:ext cx="1998133" cy="199813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382018" y="349914"/>
            <a:ext cx="5062888" cy="584775"/>
          </a:xfrm>
          <a:prstGeom prst="rect">
            <a:avLst/>
          </a:prstGeom>
          <a:noFill/>
        </p:spPr>
        <p:txBody>
          <a:bodyPr wrap="square" rtlCol="0">
            <a:spAutoFit/>
          </a:bodyPr>
          <a:lstStyle/>
          <a:p>
            <a:pPr algn="ctr"/>
            <a:r>
              <a:rPr lang="en-US" sz="3200" dirty="0">
                <a:latin typeface="Marker Felt" panose="00000400000000000000" pitchFamily="2" charset="0"/>
              </a:rPr>
              <a:t>CASA Development Model </a:t>
            </a:r>
          </a:p>
        </p:txBody>
      </p:sp>
      <p:sp>
        <p:nvSpPr>
          <p:cNvPr id="16" name="TextBox 15"/>
          <p:cNvSpPr txBox="1"/>
          <p:nvPr/>
        </p:nvSpPr>
        <p:spPr>
          <a:xfrm>
            <a:off x="7067772" y="3523885"/>
            <a:ext cx="1636295" cy="523220"/>
          </a:xfrm>
          <a:prstGeom prst="rect">
            <a:avLst/>
          </a:prstGeom>
          <a:noFill/>
        </p:spPr>
        <p:txBody>
          <a:bodyPr wrap="square" rtlCol="0">
            <a:spAutoFit/>
          </a:bodyPr>
          <a:lstStyle/>
          <a:p>
            <a:pPr algn="ctr"/>
            <a:r>
              <a:rPr lang="en-US" sz="2800" b="1" dirty="0"/>
              <a:t>CORE</a:t>
            </a: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03557" y="4105133"/>
            <a:ext cx="752043" cy="750563"/>
          </a:xfrm>
          <a:prstGeom prst="rect">
            <a:avLst/>
          </a:prstGeom>
        </p:spPr>
      </p:pic>
      <p:sp>
        <p:nvSpPr>
          <p:cNvPr id="18" name="TextBox 17"/>
          <p:cNvSpPr txBox="1"/>
          <p:nvPr/>
        </p:nvSpPr>
        <p:spPr>
          <a:xfrm>
            <a:off x="5398705" y="950296"/>
            <a:ext cx="5062888" cy="584775"/>
          </a:xfrm>
          <a:prstGeom prst="rect">
            <a:avLst/>
          </a:prstGeom>
          <a:noFill/>
        </p:spPr>
        <p:txBody>
          <a:bodyPr wrap="square" rtlCol="0">
            <a:spAutoFit/>
          </a:bodyPr>
          <a:lstStyle/>
          <a:p>
            <a:pPr algn="ctr"/>
            <a:r>
              <a:rPr lang="en-US" sz="3200" b="1" i="1" dirty="0">
                <a:solidFill>
                  <a:srgbClr val="B07BD7"/>
                </a:solidFill>
                <a:latin typeface="Marker Felt" panose="00000400000000000000" pitchFamily="2" charset="0"/>
              </a:rPr>
              <a:t>C</a:t>
            </a:r>
            <a:r>
              <a:rPr lang="en-US" sz="3200" i="1" dirty="0">
                <a:latin typeface="Marker Felt" panose="00000400000000000000" pitchFamily="2" charset="0"/>
              </a:rPr>
              <a:t>ore</a:t>
            </a:r>
            <a:r>
              <a:rPr lang="en-US" sz="3200" i="1" dirty="0">
                <a:solidFill>
                  <a:schemeClr val="bg1"/>
                </a:solidFill>
                <a:latin typeface="Marker Felt" panose="00000400000000000000" pitchFamily="2" charset="0"/>
              </a:rPr>
              <a:t> </a:t>
            </a:r>
            <a:r>
              <a:rPr lang="en-US" sz="3200" b="1" i="1" dirty="0">
                <a:solidFill>
                  <a:srgbClr val="B07BD7"/>
                </a:solidFill>
                <a:latin typeface="Marker Felt" panose="00000400000000000000" pitchFamily="2" charset="0"/>
              </a:rPr>
              <a:t>AS A</a:t>
            </a:r>
            <a:r>
              <a:rPr lang="en-US" sz="3200" i="1" dirty="0">
                <a:latin typeface="Marker Felt" panose="00000400000000000000" pitchFamily="2" charset="0"/>
              </a:rPr>
              <a:t>pplication</a:t>
            </a:r>
          </a:p>
        </p:txBody>
      </p:sp>
      <p:grpSp>
        <p:nvGrpSpPr>
          <p:cNvPr id="19" name="Group 18"/>
          <p:cNvGrpSpPr/>
          <p:nvPr/>
        </p:nvGrpSpPr>
        <p:grpSpPr>
          <a:xfrm>
            <a:off x="7049010" y="5343341"/>
            <a:ext cx="1835977" cy="523220"/>
            <a:chOff x="7025773" y="4322384"/>
            <a:chExt cx="1835977" cy="523220"/>
          </a:xfrm>
        </p:grpSpPr>
        <p:sp>
          <p:nvSpPr>
            <p:cNvPr id="20" name="TextBox 19"/>
            <p:cNvSpPr txBox="1"/>
            <p:nvPr/>
          </p:nvSpPr>
          <p:spPr>
            <a:xfrm>
              <a:off x="7225455" y="4322384"/>
              <a:ext cx="1636295" cy="523220"/>
            </a:xfrm>
            <a:prstGeom prst="rect">
              <a:avLst/>
            </a:prstGeom>
            <a:noFill/>
          </p:spPr>
          <p:txBody>
            <a:bodyPr wrap="square" rtlCol="0">
              <a:spAutoFit/>
            </a:bodyPr>
            <a:lstStyle/>
            <a:p>
              <a:pPr algn="ctr"/>
              <a:r>
                <a:rPr lang="en-US" sz="2800" b="1" dirty="0"/>
                <a:t>DOMAIN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25773" y="4412243"/>
              <a:ext cx="199682" cy="362751"/>
            </a:xfrm>
            <a:prstGeom prst="rect">
              <a:avLst/>
            </a:prstGeom>
          </p:spPr>
        </p:pic>
      </p:grpSp>
      <p:grpSp>
        <p:nvGrpSpPr>
          <p:cNvPr id="22" name="Group 21"/>
          <p:cNvGrpSpPr/>
          <p:nvPr/>
        </p:nvGrpSpPr>
        <p:grpSpPr>
          <a:xfrm>
            <a:off x="6430967" y="3370247"/>
            <a:ext cx="2912591" cy="1998133"/>
            <a:chOff x="6407730" y="2349290"/>
            <a:chExt cx="2912591" cy="1998133"/>
          </a:xfrm>
        </p:grpSpPr>
        <p:grpSp>
          <p:nvGrpSpPr>
            <p:cNvPr id="23" name="Group 22"/>
            <p:cNvGrpSpPr/>
            <p:nvPr/>
          </p:nvGrpSpPr>
          <p:grpSpPr>
            <a:xfrm>
              <a:off x="6407730" y="2349290"/>
              <a:ext cx="461665" cy="1998133"/>
              <a:chOff x="6407730" y="2349290"/>
              <a:chExt cx="461665" cy="1998133"/>
            </a:xfrm>
          </p:grpSpPr>
          <p:sp>
            <p:nvSpPr>
              <p:cNvPr id="27" name="TextBox 26"/>
              <p:cNvSpPr txBox="1"/>
              <p:nvPr/>
            </p:nvSpPr>
            <p:spPr>
              <a:xfrm rot="16200000">
                <a:off x="5808676" y="2948344"/>
                <a:ext cx="1659773" cy="461665"/>
              </a:xfrm>
              <a:prstGeom prst="rect">
                <a:avLst/>
              </a:prstGeom>
              <a:noFill/>
            </p:spPr>
            <p:txBody>
              <a:bodyPr wrap="square" rtlCol="0">
                <a:spAutoFit/>
              </a:bodyPr>
              <a:lstStyle/>
              <a:p>
                <a:pPr algn="ctr"/>
                <a:r>
                  <a:rPr lang="en-US" sz="2400" b="1" dirty="0"/>
                  <a:t>CONTRACT</a:t>
                </a:r>
              </a:p>
            </p:txBody>
          </p:sp>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0798" y="3940227"/>
                <a:ext cx="319851" cy="407196"/>
              </a:xfrm>
              <a:prstGeom prst="rect">
                <a:avLst/>
              </a:prstGeom>
            </p:spPr>
          </p:pic>
        </p:grpSp>
        <p:grpSp>
          <p:nvGrpSpPr>
            <p:cNvPr id="24" name="Group 23"/>
            <p:cNvGrpSpPr/>
            <p:nvPr/>
          </p:nvGrpSpPr>
          <p:grpSpPr>
            <a:xfrm>
              <a:off x="8858656" y="2357093"/>
              <a:ext cx="461665" cy="1990330"/>
              <a:chOff x="8858656" y="2357093"/>
              <a:chExt cx="461665" cy="1990330"/>
            </a:xfrm>
          </p:grpSpPr>
          <p:sp>
            <p:nvSpPr>
              <p:cNvPr id="25" name="TextBox 24"/>
              <p:cNvSpPr txBox="1"/>
              <p:nvPr/>
            </p:nvSpPr>
            <p:spPr>
              <a:xfrm rot="16200000">
                <a:off x="8263503" y="2952246"/>
                <a:ext cx="1651971" cy="461665"/>
              </a:xfrm>
              <a:prstGeom prst="rect">
                <a:avLst/>
              </a:prstGeom>
              <a:noFill/>
            </p:spPr>
            <p:txBody>
              <a:bodyPr wrap="square" rtlCol="0">
                <a:spAutoFit/>
              </a:bodyPr>
              <a:lstStyle/>
              <a:p>
                <a:pPr algn="ctr"/>
                <a:r>
                  <a:rPr lang="en-US" sz="2400" b="1" dirty="0"/>
                  <a:t>CONTRACT</a:t>
                </a:r>
              </a:p>
            </p:txBody>
          </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47367" y="3940227"/>
                <a:ext cx="319851" cy="407196"/>
              </a:xfrm>
              <a:prstGeom prst="rect">
                <a:avLst/>
              </a:prstGeom>
            </p:spPr>
          </p:pic>
        </p:grpSp>
      </p:grpSp>
      <p:sp>
        <p:nvSpPr>
          <p:cNvPr id="29" name="TextBox 28"/>
          <p:cNvSpPr txBox="1"/>
          <p:nvPr/>
        </p:nvSpPr>
        <p:spPr>
          <a:xfrm>
            <a:off x="8289468" y="5829960"/>
            <a:ext cx="2311338" cy="369332"/>
          </a:xfrm>
          <a:prstGeom prst="rect">
            <a:avLst/>
          </a:prstGeom>
          <a:noFill/>
        </p:spPr>
        <p:txBody>
          <a:bodyPr wrap="none" rtlCol="0">
            <a:spAutoFit/>
          </a:bodyPr>
          <a:lstStyle/>
          <a:p>
            <a:r>
              <a:rPr lang="en-US" b="1" i="1" dirty="0">
                <a:solidFill>
                  <a:srgbClr val="00B050"/>
                </a:solidFill>
              </a:rPr>
              <a:t>Domain Driven Design</a:t>
            </a:r>
          </a:p>
        </p:txBody>
      </p:sp>
      <p:sp>
        <p:nvSpPr>
          <p:cNvPr id="30" name="TextBox 29"/>
          <p:cNvSpPr txBox="1"/>
          <p:nvPr/>
        </p:nvSpPr>
        <p:spPr>
          <a:xfrm>
            <a:off x="5291520" y="5472785"/>
            <a:ext cx="1460913" cy="646331"/>
          </a:xfrm>
          <a:prstGeom prst="rect">
            <a:avLst/>
          </a:prstGeom>
          <a:noFill/>
        </p:spPr>
        <p:txBody>
          <a:bodyPr wrap="none" rtlCol="0">
            <a:spAutoFit/>
          </a:bodyPr>
          <a:lstStyle/>
          <a:p>
            <a:r>
              <a:rPr lang="en-US" b="1" i="1" dirty="0">
                <a:solidFill>
                  <a:srgbClr val="B07BD7"/>
                </a:solidFill>
              </a:rPr>
              <a:t>Contract First</a:t>
            </a:r>
            <a:br>
              <a:rPr lang="en-US" b="1" i="1" dirty="0">
                <a:solidFill>
                  <a:srgbClr val="B07BD7"/>
                </a:solidFill>
              </a:rPr>
            </a:br>
            <a:r>
              <a:rPr lang="en-US" b="1" i="1" dirty="0">
                <a:solidFill>
                  <a:srgbClr val="B07BD7"/>
                </a:solidFill>
              </a:rPr>
              <a:t>Development</a:t>
            </a:r>
          </a:p>
        </p:txBody>
      </p:sp>
      <p:grpSp>
        <p:nvGrpSpPr>
          <p:cNvPr id="31" name="Group 30"/>
          <p:cNvGrpSpPr/>
          <p:nvPr/>
        </p:nvGrpSpPr>
        <p:grpSpPr>
          <a:xfrm>
            <a:off x="4358678" y="2659668"/>
            <a:ext cx="6931292" cy="2720541"/>
            <a:chOff x="4335441" y="1638711"/>
            <a:chExt cx="6931292" cy="2720541"/>
          </a:xfrm>
        </p:grpSpPr>
        <p:sp>
          <p:nvSpPr>
            <p:cNvPr id="32" name="Rectangle 31"/>
            <p:cNvSpPr/>
            <p:nvPr/>
          </p:nvSpPr>
          <p:spPr>
            <a:xfrm>
              <a:off x="5336689" y="2382128"/>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3" name="Rectangle 32"/>
            <p:cNvSpPr/>
            <p:nvPr/>
          </p:nvSpPr>
          <p:spPr>
            <a:xfrm>
              <a:off x="5360157" y="3678364"/>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4" name="Rectangle 33"/>
            <p:cNvSpPr/>
            <p:nvPr/>
          </p:nvSpPr>
          <p:spPr>
            <a:xfrm>
              <a:off x="9521910" y="2352450"/>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sp>
          <p:nvSpPr>
            <p:cNvPr id="35" name="Rectangle 34"/>
            <p:cNvSpPr/>
            <p:nvPr/>
          </p:nvSpPr>
          <p:spPr>
            <a:xfrm>
              <a:off x="9545378" y="3648686"/>
              <a:ext cx="869738" cy="64402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ADAPTER</a:t>
              </a:r>
            </a:p>
          </p:txBody>
        </p:sp>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83951" y="2632648"/>
              <a:ext cx="738214" cy="287291"/>
            </a:xfrm>
            <a:prstGeom prst="rect">
              <a:avLst/>
            </a:prstGeom>
            <a:solidFill>
              <a:schemeClr val="bg1">
                <a:lumMod val="65000"/>
              </a:schemeClr>
            </a:solidFill>
          </p:spPr>
        </p:pic>
        <p:pic>
          <p:nvPicPr>
            <p:cNvPr id="37" name="Picture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7419" y="3928884"/>
              <a:ext cx="738214" cy="287291"/>
            </a:xfrm>
            <a:prstGeom prst="rect">
              <a:avLst/>
            </a:prstGeom>
            <a:solidFill>
              <a:schemeClr val="bg1">
                <a:lumMod val="65000"/>
              </a:schemeClr>
            </a:solidFill>
          </p:spPr>
        </p:pic>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69172" y="2602970"/>
              <a:ext cx="738214" cy="287291"/>
            </a:xfrm>
            <a:prstGeom prst="rect">
              <a:avLst/>
            </a:prstGeom>
            <a:solidFill>
              <a:schemeClr val="bg1">
                <a:lumMod val="65000"/>
              </a:schemeClr>
            </a:solidFill>
          </p:spPr>
        </p:pic>
        <p:pic>
          <p:nvPicPr>
            <p:cNvPr id="39" name="Picture 3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92640" y="3899206"/>
              <a:ext cx="738214" cy="287291"/>
            </a:xfrm>
            <a:prstGeom prst="rect">
              <a:avLst/>
            </a:prstGeom>
            <a:solidFill>
              <a:schemeClr val="bg1">
                <a:lumMod val="65000"/>
              </a:schemeClr>
            </a:solidFill>
          </p:spPr>
        </p:pic>
        <p:sp>
          <p:nvSpPr>
            <p:cNvPr id="40" name="Can 39"/>
            <p:cNvSpPr/>
            <p:nvPr/>
          </p:nvSpPr>
          <p:spPr>
            <a:xfrm>
              <a:off x="10576222" y="2382128"/>
              <a:ext cx="561133" cy="537812"/>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87024" y="2433594"/>
              <a:ext cx="651933" cy="684450"/>
            </a:xfrm>
            <a:prstGeom prst="rect">
              <a:avLst/>
            </a:prstGeom>
          </p:spPr>
        </p:pic>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47199" y="3746627"/>
              <a:ext cx="690033" cy="612625"/>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44433" y="3746627"/>
              <a:ext cx="622300" cy="566150"/>
            </a:xfrm>
            <a:prstGeom prst="rect">
              <a:avLst/>
            </a:prstGeom>
          </p:spPr>
        </p:pic>
        <p:sp>
          <p:nvSpPr>
            <p:cNvPr id="44" name="TextBox 43"/>
            <p:cNvSpPr txBox="1"/>
            <p:nvPr/>
          </p:nvSpPr>
          <p:spPr>
            <a:xfrm>
              <a:off x="4335441" y="1638711"/>
              <a:ext cx="1603581" cy="646331"/>
            </a:xfrm>
            <a:prstGeom prst="rect">
              <a:avLst/>
            </a:prstGeom>
            <a:noFill/>
          </p:spPr>
          <p:txBody>
            <a:bodyPr wrap="none" rtlCol="0">
              <a:spAutoFit/>
            </a:bodyPr>
            <a:lstStyle/>
            <a:p>
              <a:r>
                <a:rPr lang="en-US" b="1" i="1" dirty="0">
                  <a:solidFill>
                    <a:schemeClr val="bg1">
                      <a:lumMod val="65000"/>
                    </a:schemeClr>
                  </a:solidFill>
                </a:rPr>
                <a:t>Adapter-based</a:t>
              </a:r>
            </a:p>
            <a:p>
              <a:r>
                <a:rPr lang="en-US" b="1" i="1" dirty="0">
                  <a:solidFill>
                    <a:schemeClr val="bg1">
                      <a:lumMod val="65000"/>
                    </a:schemeClr>
                  </a:solidFill>
                </a:rPr>
                <a:t>Boundaries</a:t>
              </a:r>
            </a:p>
          </p:txBody>
        </p:sp>
      </p:grpSp>
      <p:grpSp>
        <p:nvGrpSpPr>
          <p:cNvPr id="45" name="Group 44"/>
          <p:cNvGrpSpPr/>
          <p:nvPr/>
        </p:nvGrpSpPr>
        <p:grpSpPr>
          <a:xfrm>
            <a:off x="7000859" y="2879865"/>
            <a:ext cx="1883094" cy="523220"/>
            <a:chOff x="6977622" y="1858908"/>
            <a:chExt cx="1883094" cy="523220"/>
          </a:xfrm>
        </p:grpSpPr>
        <p:sp>
          <p:nvSpPr>
            <p:cNvPr id="46" name="TextBox 45"/>
            <p:cNvSpPr txBox="1"/>
            <p:nvPr/>
          </p:nvSpPr>
          <p:spPr>
            <a:xfrm>
              <a:off x="7621339" y="1858908"/>
              <a:ext cx="1239377" cy="523220"/>
            </a:xfrm>
            <a:prstGeom prst="rect">
              <a:avLst/>
            </a:prstGeom>
            <a:noFill/>
          </p:spPr>
          <p:txBody>
            <a:bodyPr wrap="square" rtlCol="0">
              <a:spAutoFit/>
            </a:bodyPr>
            <a:lstStyle/>
            <a:p>
              <a:pPr algn="ctr"/>
              <a:r>
                <a:rPr lang="en-US" sz="2800" b="1" dirty="0"/>
                <a:t>TESTS</a:t>
              </a:r>
            </a:p>
          </p:txBody>
        </p:sp>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77622" y="2018140"/>
              <a:ext cx="247833" cy="247345"/>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85107" y="1935010"/>
              <a:ext cx="381162" cy="373410"/>
            </a:xfrm>
            <a:prstGeom prst="rect">
              <a:avLst/>
            </a:prstGeom>
          </p:spPr>
        </p:pic>
      </p:grpSp>
      <p:sp>
        <p:nvSpPr>
          <p:cNvPr id="49" name="TextBox 48"/>
          <p:cNvSpPr txBox="1"/>
          <p:nvPr/>
        </p:nvSpPr>
        <p:spPr>
          <a:xfrm>
            <a:off x="6844389" y="1909804"/>
            <a:ext cx="1346010" cy="923330"/>
          </a:xfrm>
          <a:prstGeom prst="rect">
            <a:avLst/>
          </a:prstGeom>
          <a:noFill/>
        </p:spPr>
        <p:txBody>
          <a:bodyPr wrap="none" rtlCol="0">
            <a:spAutoFit/>
          </a:bodyPr>
          <a:lstStyle/>
          <a:p>
            <a:r>
              <a:rPr lang="en-US" b="1" i="1" dirty="0">
                <a:solidFill>
                  <a:srgbClr val="FF9933"/>
                </a:solidFill>
              </a:rPr>
              <a:t>Test Driven/</a:t>
            </a:r>
          </a:p>
          <a:p>
            <a:r>
              <a:rPr lang="en-US" b="1" i="1" dirty="0">
                <a:solidFill>
                  <a:srgbClr val="FF9933"/>
                </a:solidFill>
              </a:rPr>
              <a:t>Test Early</a:t>
            </a:r>
            <a:br>
              <a:rPr lang="en-US" b="1" i="1" dirty="0">
                <a:solidFill>
                  <a:srgbClr val="FF9933"/>
                </a:solidFill>
              </a:rPr>
            </a:br>
            <a:r>
              <a:rPr lang="en-US" b="1" i="1" dirty="0">
                <a:solidFill>
                  <a:srgbClr val="FF9933"/>
                </a:solidFill>
              </a:rPr>
              <a:t>Approach</a:t>
            </a:r>
          </a:p>
        </p:txBody>
      </p:sp>
      <p:sp>
        <p:nvSpPr>
          <p:cNvPr id="50" name="TextBox 49"/>
          <p:cNvSpPr txBox="1"/>
          <p:nvPr/>
        </p:nvSpPr>
        <p:spPr>
          <a:xfrm>
            <a:off x="8331741" y="1772749"/>
            <a:ext cx="590226" cy="369332"/>
          </a:xfrm>
          <a:prstGeom prst="rect">
            <a:avLst/>
          </a:prstGeom>
          <a:noFill/>
        </p:spPr>
        <p:txBody>
          <a:bodyPr wrap="none" rtlCol="0">
            <a:spAutoFit/>
          </a:bodyPr>
          <a:lstStyle/>
          <a:p>
            <a:r>
              <a:rPr lang="en-US" b="1" i="1" dirty="0">
                <a:solidFill>
                  <a:schemeClr val="accent2">
                    <a:lumMod val="75000"/>
                  </a:schemeClr>
                </a:solidFill>
              </a:rPr>
              <a:t>TDD</a:t>
            </a:r>
          </a:p>
        </p:txBody>
      </p:sp>
      <p:sp>
        <p:nvSpPr>
          <p:cNvPr id="51" name="TextBox 50"/>
          <p:cNvSpPr txBox="1"/>
          <p:nvPr/>
        </p:nvSpPr>
        <p:spPr>
          <a:xfrm>
            <a:off x="8476904" y="2232685"/>
            <a:ext cx="711670" cy="369332"/>
          </a:xfrm>
          <a:prstGeom prst="rect">
            <a:avLst/>
          </a:prstGeom>
          <a:noFill/>
        </p:spPr>
        <p:txBody>
          <a:bodyPr wrap="none" rtlCol="0">
            <a:spAutoFit/>
          </a:bodyPr>
          <a:lstStyle/>
          <a:p>
            <a:r>
              <a:rPr lang="en-US" b="1" i="1" dirty="0">
                <a:solidFill>
                  <a:schemeClr val="accent2">
                    <a:lumMod val="75000"/>
                  </a:schemeClr>
                </a:solidFill>
              </a:rPr>
              <a:t>ATDD</a:t>
            </a:r>
          </a:p>
        </p:txBody>
      </p:sp>
      <p:sp>
        <p:nvSpPr>
          <p:cNvPr id="52" name="TextBox 51"/>
          <p:cNvSpPr txBox="1"/>
          <p:nvPr/>
        </p:nvSpPr>
        <p:spPr>
          <a:xfrm>
            <a:off x="8976665" y="1919365"/>
            <a:ext cx="606256" cy="369332"/>
          </a:xfrm>
          <a:prstGeom prst="rect">
            <a:avLst/>
          </a:prstGeom>
          <a:noFill/>
        </p:spPr>
        <p:txBody>
          <a:bodyPr wrap="none" rtlCol="0">
            <a:spAutoFit/>
          </a:bodyPr>
          <a:lstStyle/>
          <a:p>
            <a:r>
              <a:rPr lang="en-US" b="1" i="1" dirty="0">
                <a:solidFill>
                  <a:schemeClr val="accent2">
                    <a:lumMod val="75000"/>
                  </a:schemeClr>
                </a:solidFill>
              </a:rPr>
              <a:t>BDD</a:t>
            </a:r>
          </a:p>
        </p:txBody>
      </p:sp>
    </p:spTree>
    <p:extLst>
      <p:ext uri="{BB962C8B-B14F-4D97-AF65-F5344CB8AC3E}">
        <p14:creationId xmlns:p14="http://schemas.microsoft.com/office/powerpoint/2010/main" val="238430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1977" y="328411"/>
            <a:ext cx="9678474" cy="5911403"/>
          </a:xfrm>
          <a:prstGeom prst="rect">
            <a:avLst/>
          </a:prstGeom>
          <a:solidFill>
            <a:schemeClr val="bg1"/>
          </a:solidFill>
        </p:spPr>
      </p:pic>
    </p:spTree>
    <p:extLst>
      <p:ext uri="{BB962C8B-B14F-4D97-AF65-F5344CB8AC3E}">
        <p14:creationId xmlns:p14="http://schemas.microsoft.com/office/powerpoint/2010/main" val="2990501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Minute Stuff</a:t>
            </a:r>
          </a:p>
        </p:txBody>
      </p:sp>
      <p:sp>
        <p:nvSpPr>
          <p:cNvPr id="3" name="Content Placeholder 2"/>
          <p:cNvSpPr>
            <a:spLocks noGrp="1"/>
          </p:cNvSpPr>
          <p:nvPr>
            <p:ph idx="1"/>
          </p:nvPr>
        </p:nvSpPr>
        <p:spPr/>
        <p:txBody>
          <a:bodyPr/>
          <a:lstStyle/>
          <a:p>
            <a:r>
              <a:rPr lang="en-US" dirty="0"/>
              <a:t>Four Letter Words</a:t>
            </a:r>
          </a:p>
          <a:p>
            <a:pPr lvl="1"/>
            <a:r>
              <a:rPr lang="en-US" dirty="0"/>
              <a:t>Plan</a:t>
            </a:r>
          </a:p>
          <a:p>
            <a:pPr lvl="1"/>
            <a:r>
              <a:rPr lang="en-US" dirty="0"/>
              <a:t>Docs</a:t>
            </a:r>
          </a:p>
          <a:p>
            <a:pPr lvl="1"/>
            <a:r>
              <a:rPr lang="en-US" dirty="0" err="1"/>
              <a:t>Reqs</a:t>
            </a:r>
            <a:endParaRPr lang="en-US" dirty="0"/>
          </a:p>
          <a:p>
            <a:r>
              <a:rPr lang="en-US" dirty="0"/>
              <a:t>Best Practices</a:t>
            </a:r>
          </a:p>
          <a:p>
            <a:r>
              <a:rPr lang="en-US"/>
              <a:t>Other Thoughts</a:t>
            </a:r>
            <a:endParaRPr lang="en-US" dirty="0"/>
          </a:p>
          <a:p>
            <a:endParaRPr lang="en-US" dirty="0"/>
          </a:p>
        </p:txBody>
      </p:sp>
      <p:sp>
        <p:nvSpPr>
          <p:cNvPr id="4" name="Text Placeholder 3"/>
          <p:cNvSpPr>
            <a:spLocks noGrp="1"/>
          </p:cNvSpPr>
          <p:nvPr>
            <p:ph type="body" sz="half" idx="2"/>
          </p:nvPr>
        </p:nvSpPr>
        <p:spPr/>
        <p:txBody>
          <a:bodyPr/>
          <a:lstStyle/>
          <a:p>
            <a:r>
              <a:rPr lang="en-US" dirty="0"/>
              <a:t>Other Topics</a:t>
            </a:r>
          </a:p>
        </p:txBody>
      </p:sp>
    </p:spTree>
    <p:extLst>
      <p:ext uri="{BB962C8B-B14F-4D97-AF65-F5344CB8AC3E}">
        <p14:creationId xmlns:p14="http://schemas.microsoft.com/office/powerpoint/2010/main" val="242006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1977" y="328411"/>
            <a:ext cx="9678474" cy="5911403"/>
          </a:xfrm>
          <a:prstGeom prst="rect">
            <a:avLst/>
          </a:prstGeom>
          <a:solidFill>
            <a:schemeClr val="bg1"/>
          </a:solidFill>
        </p:spPr>
      </p:pic>
    </p:spTree>
    <p:extLst>
      <p:ext uri="{BB962C8B-B14F-4D97-AF65-F5344CB8AC3E}">
        <p14:creationId xmlns:p14="http://schemas.microsoft.com/office/powerpoint/2010/main" val="4057011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Whiteboard Modern Demo" panose="02000000000000000000" pitchFamily="2" charset="0"/>
              </a:rPr>
              <a:t>Automating the Software Delivery Pipeline</a:t>
            </a:r>
          </a:p>
        </p:txBody>
      </p:sp>
      <p:sp>
        <p:nvSpPr>
          <p:cNvPr id="3" name="Subtitle 2"/>
          <p:cNvSpPr>
            <a:spLocks noGrp="1"/>
          </p:cNvSpPr>
          <p:nvPr>
            <p:ph type="subTitle" idx="1"/>
          </p:nvPr>
        </p:nvSpPr>
        <p:spPr/>
        <p:txBody>
          <a:bodyPr/>
          <a:lstStyle/>
          <a:p>
            <a:r>
              <a:rPr lang="en-US" dirty="0"/>
              <a:t>DevOps in the Real World</a:t>
            </a:r>
          </a:p>
        </p:txBody>
      </p:sp>
      <p:sp>
        <p:nvSpPr>
          <p:cNvPr id="5" name="TextBox 4"/>
          <p:cNvSpPr txBox="1"/>
          <p:nvPr/>
        </p:nvSpPr>
        <p:spPr>
          <a:xfrm>
            <a:off x="7783306" y="199444"/>
            <a:ext cx="1476686" cy="369332"/>
          </a:xfrm>
          <a:prstGeom prst="rect">
            <a:avLst/>
          </a:prstGeom>
          <a:noFill/>
        </p:spPr>
        <p:txBody>
          <a:bodyPr wrap="none" rtlCol="0">
            <a:spAutoFit/>
          </a:bodyPr>
          <a:lstStyle/>
          <a:p>
            <a:r>
              <a:rPr lang="en-US" dirty="0">
                <a:solidFill>
                  <a:srgbClr val="C36223"/>
                </a:solidFill>
                <a:latin typeface="Marker Felt" panose="00000400000000000000" pitchFamily="2" charset="0"/>
              </a:rPr>
              <a:t>&lt;That&gt; Edition</a:t>
            </a:r>
          </a:p>
        </p:txBody>
      </p:sp>
      <p:pic>
        <p:nvPicPr>
          <p:cNvPr id="6" name="Picture 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07748" y="199444"/>
            <a:ext cx="1019175" cy="409575"/>
          </a:xfrm>
          <a:prstGeom prst="rect">
            <a:avLst/>
          </a:prstGeom>
        </p:spPr>
      </p:pic>
      <p:sp>
        <p:nvSpPr>
          <p:cNvPr id="7" name="Subtitle 2"/>
          <p:cNvSpPr txBox="1">
            <a:spLocks/>
          </p:cNvSpPr>
          <p:nvPr/>
        </p:nvSpPr>
        <p:spPr>
          <a:xfrm>
            <a:off x="736607" y="4979556"/>
            <a:ext cx="6861048" cy="12259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E2999"/>
                </a:solidFill>
                <a:latin typeface="Marker Felt" panose="00000400000000000000" pitchFamily="2" charset="0"/>
                <a:ea typeface="Objective" panose="020F0503030000000003" pitchFamily="34" charset="-128"/>
                <a:cs typeface="Objective" panose="020F05030300000000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000" b="1" kern="1200">
                <a:solidFill>
                  <a:srgbClr val="C00000"/>
                </a:solidFill>
                <a:latin typeface="Marker Felt" panose="00000400000000000000" pitchFamily="2" charset="0"/>
                <a:ea typeface="Objective" panose="020F0503030000000003" pitchFamily="34" charset="-128"/>
                <a:cs typeface="Objective" panose="020F0503030000000003" pitchFamily="34" charset="-128"/>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rgbClr val="013D1B"/>
                </a:solidFill>
                <a:latin typeface="Marker Felt" panose="00000400000000000000" pitchFamily="2" charset="0"/>
                <a:ea typeface="Objective" panose="020F0503030000000003" pitchFamily="34" charset="-128"/>
                <a:cs typeface="Objective" panose="020F0503030000000003" pitchFamily="34" charset="-128"/>
              </a:defRPr>
            </a:lvl3pPr>
            <a:lvl4pPr marL="1371600" indent="0" algn="ctr"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4pPr>
            <a:lvl5pPr marL="1828800" indent="0" algn="ctr"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arker Felt" panose="00000400000000000000" pitchFamily="2" charset="0"/>
                <a:ea typeface="Objective" panose="020F0503030000000003" pitchFamily="34" charset="-128"/>
                <a:cs typeface="Objective" panose="020F0503030000000003" pitchFamily="34" charset="-12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0" dirty="0">
                <a:solidFill>
                  <a:srgbClr val="00B050"/>
                </a:solidFill>
              </a:rPr>
              <a:t>@gbworld</a:t>
            </a:r>
          </a:p>
        </p:txBody>
      </p:sp>
    </p:spTree>
    <p:extLst>
      <p:ext uri="{BB962C8B-B14F-4D97-AF65-F5344CB8AC3E}">
        <p14:creationId xmlns:p14="http://schemas.microsoft.com/office/powerpoint/2010/main" val="289273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63141" y="1374967"/>
            <a:ext cx="5100507" cy="38253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132" y="1062933"/>
            <a:ext cx="5014622" cy="5213221"/>
          </a:xfrm>
          <a:prstGeom prst="rect">
            <a:avLst/>
          </a:prstGeom>
        </p:spPr>
      </p:pic>
      <p:sp>
        <p:nvSpPr>
          <p:cNvPr id="5" name="Speech Bubble: Oval 4"/>
          <p:cNvSpPr/>
          <p:nvPr/>
        </p:nvSpPr>
        <p:spPr>
          <a:xfrm rot="1026558">
            <a:off x="8847785" y="663262"/>
            <a:ext cx="2144333" cy="1622738"/>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arker Felt" panose="00000400000000000000" pitchFamily="2" charset="0"/>
              </a:rPr>
              <a:t>And World Peace!</a:t>
            </a:r>
          </a:p>
        </p:txBody>
      </p:sp>
    </p:spTree>
    <p:extLst>
      <p:ext uri="{BB962C8B-B14F-4D97-AF65-F5344CB8AC3E}">
        <p14:creationId xmlns:p14="http://schemas.microsoft.com/office/powerpoint/2010/main" val="299421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750"/>
                            </p:stCondLst>
                            <p:childTnLst>
                              <p:par>
                                <p:cTn id="9" presetID="22" presetClass="entr" presetSubtype="8" fill="hold" nodeType="afterEffect">
                                  <p:stCondLst>
                                    <p:cond delay="75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4" name="Text Placeholder 3"/>
          <p:cNvSpPr>
            <a:spLocks noGrp="1"/>
          </p:cNvSpPr>
          <p:nvPr>
            <p:ph type="body" sz="half" idx="2"/>
          </p:nvPr>
        </p:nvSpPr>
        <p:spPr/>
        <p:txBody>
          <a:bodyPr/>
          <a:lstStyle/>
          <a:p>
            <a:r>
              <a:rPr lang="en-US" dirty="0"/>
              <a:t>Silver Bullet </a:t>
            </a:r>
          </a:p>
          <a:p>
            <a:r>
              <a:rPr lang="en-US" dirty="0"/>
              <a:t>or Hot Air?</a:t>
            </a:r>
          </a:p>
        </p:txBody>
      </p:sp>
      <p:pic>
        <p:nvPicPr>
          <p:cNvPr id="25" name="Picture 2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30881" y="346504"/>
            <a:ext cx="8269279" cy="5370897"/>
          </a:xfrm>
          <a:prstGeom prst="rect">
            <a:avLst/>
          </a:prstGeom>
        </p:spPr>
      </p:pic>
      <p:cxnSp>
        <p:nvCxnSpPr>
          <p:cNvPr id="28" name="Straight Arrow Connector 27"/>
          <p:cNvCxnSpPr/>
          <p:nvPr/>
        </p:nvCxnSpPr>
        <p:spPr>
          <a:xfrm>
            <a:off x="3570976" y="5657226"/>
            <a:ext cx="8017845"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578799" y="844077"/>
            <a:ext cx="117305" cy="484870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252586" y="5717401"/>
            <a:ext cx="825867" cy="523220"/>
          </a:xfrm>
          <a:prstGeom prst="rect">
            <a:avLst/>
          </a:prstGeom>
          <a:noFill/>
        </p:spPr>
        <p:txBody>
          <a:bodyPr wrap="none" rtlCol="0">
            <a:spAutoFit/>
          </a:bodyPr>
          <a:lstStyle/>
          <a:p>
            <a:r>
              <a:rPr lang="en-US" sz="2800" dirty="0">
                <a:solidFill>
                  <a:srgbClr val="C00000"/>
                </a:solidFill>
                <a:latin typeface="Marker Felt" panose="00000400000000000000" pitchFamily="2" charset="0"/>
              </a:rPr>
              <a:t>Time</a:t>
            </a:r>
          </a:p>
        </p:txBody>
      </p:sp>
      <p:sp>
        <p:nvSpPr>
          <p:cNvPr id="34" name="TextBox 33"/>
          <p:cNvSpPr txBox="1"/>
          <p:nvPr/>
        </p:nvSpPr>
        <p:spPr>
          <a:xfrm rot="16200000">
            <a:off x="2604666" y="3190979"/>
            <a:ext cx="1329210" cy="523220"/>
          </a:xfrm>
          <a:prstGeom prst="rect">
            <a:avLst/>
          </a:prstGeom>
          <a:noFill/>
        </p:spPr>
        <p:txBody>
          <a:bodyPr wrap="none" rtlCol="0">
            <a:spAutoFit/>
          </a:bodyPr>
          <a:lstStyle/>
          <a:p>
            <a:r>
              <a:rPr lang="en-US" sz="2800" dirty="0">
                <a:solidFill>
                  <a:srgbClr val="C00000"/>
                </a:solidFill>
                <a:latin typeface="Marker Felt" panose="00000400000000000000" pitchFamily="2" charset="0"/>
              </a:rPr>
              <a:t>Visibility</a:t>
            </a:r>
          </a:p>
        </p:txBody>
      </p:sp>
      <p:sp>
        <p:nvSpPr>
          <p:cNvPr id="35" name="TextBox 34"/>
          <p:cNvSpPr txBox="1"/>
          <p:nvPr/>
        </p:nvSpPr>
        <p:spPr>
          <a:xfrm>
            <a:off x="3745824" y="5117523"/>
            <a:ext cx="2348720" cy="461665"/>
          </a:xfrm>
          <a:prstGeom prst="rect">
            <a:avLst/>
          </a:prstGeom>
          <a:noFill/>
        </p:spPr>
        <p:txBody>
          <a:bodyPr wrap="none" rtlCol="0">
            <a:spAutoFit/>
          </a:bodyPr>
          <a:lstStyle/>
          <a:p>
            <a:r>
              <a:rPr lang="en-US" sz="2400" dirty="0">
                <a:solidFill>
                  <a:srgbClr val="7030A0"/>
                </a:solidFill>
                <a:latin typeface="Marker Felt" panose="00000400000000000000" pitchFamily="2" charset="0"/>
              </a:rPr>
              <a:t>Technology Trigger</a:t>
            </a:r>
          </a:p>
        </p:txBody>
      </p:sp>
      <p:sp>
        <p:nvSpPr>
          <p:cNvPr id="36" name="TextBox 35"/>
          <p:cNvSpPr txBox="1"/>
          <p:nvPr/>
        </p:nvSpPr>
        <p:spPr>
          <a:xfrm>
            <a:off x="8893736" y="1980567"/>
            <a:ext cx="2828018" cy="461665"/>
          </a:xfrm>
          <a:prstGeom prst="rect">
            <a:avLst/>
          </a:prstGeom>
          <a:noFill/>
        </p:spPr>
        <p:txBody>
          <a:bodyPr wrap="none" rtlCol="0">
            <a:spAutoFit/>
          </a:bodyPr>
          <a:lstStyle/>
          <a:p>
            <a:r>
              <a:rPr lang="en-US" sz="2400" dirty="0">
                <a:solidFill>
                  <a:srgbClr val="7030A0"/>
                </a:solidFill>
                <a:latin typeface="Marker Felt" panose="00000400000000000000" pitchFamily="2" charset="0"/>
              </a:rPr>
              <a:t>Plateau of Productivity</a:t>
            </a:r>
          </a:p>
        </p:txBody>
      </p:sp>
      <p:sp>
        <p:nvSpPr>
          <p:cNvPr id="37" name="TextBox 36"/>
          <p:cNvSpPr txBox="1"/>
          <p:nvPr/>
        </p:nvSpPr>
        <p:spPr>
          <a:xfrm>
            <a:off x="5724763" y="4627864"/>
            <a:ext cx="3055645" cy="461665"/>
          </a:xfrm>
          <a:prstGeom prst="rect">
            <a:avLst/>
          </a:prstGeom>
          <a:noFill/>
        </p:spPr>
        <p:txBody>
          <a:bodyPr wrap="none" rtlCol="0">
            <a:spAutoFit/>
          </a:bodyPr>
          <a:lstStyle/>
          <a:p>
            <a:r>
              <a:rPr lang="en-US" sz="2400" dirty="0">
                <a:solidFill>
                  <a:srgbClr val="7030A0"/>
                </a:solidFill>
                <a:latin typeface="Marker Felt" panose="00000400000000000000" pitchFamily="2" charset="0"/>
              </a:rPr>
              <a:t>Trough of Disillusionment</a:t>
            </a:r>
          </a:p>
        </p:txBody>
      </p:sp>
      <p:sp>
        <p:nvSpPr>
          <p:cNvPr id="38" name="TextBox 37"/>
          <p:cNvSpPr txBox="1"/>
          <p:nvPr/>
        </p:nvSpPr>
        <p:spPr>
          <a:xfrm>
            <a:off x="7739399" y="3393641"/>
            <a:ext cx="2820003" cy="461665"/>
          </a:xfrm>
          <a:prstGeom prst="rect">
            <a:avLst/>
          </a:prstGeom>
          <a:noFill/>
        </p:spPr>
        <p:txBody>
          <a:bodyPr wrap="none" rtlCol="0">
            <a:spAutoFit/>
          </a:bodyPr>
          <a:lstStyle/>
          <a:p>
            <a:r>
              <a:rPr lang="en-US" sz="2400" dirty="0">
                <a:solidFill>
                  <a:srgbClr val="7030A0"/>
                </a:solidFill>
                <a:latin typeface="Marker Felt" panose="00000400000000000000" pitchFamily="2" charset="0"/>
              </a:rPr>
              <a:t>Slope of Enlightenment</a:t>
            </a:r>
          </a:p>
        </p:txBody>
      </p:sp>
      <p:sp>
        <p:nvSpPr>
          <p:cNvPr id="39" name="TextBox 38"/>
          <p:cNvSpPr txBox="1"/>
          <p:nvPr/>
        </p:nvSpPr>
        <p:spPr>
          <a:xfrm>
            <a:off x="4407473" y="560464"/>
            <a:ext cx="3592650" cy="461665"/>
          </a:xfrm>
          <a:prstGeom prst="rect">
            <a:avLst/>
          </a:prstGeom>
          <a:noFill/>
        </p:spPr>
        <p:txBody>
          <a:bodyPr wrap="none" rtlCol="0">
            <a:spAutoFit/>
          </a:bodyPr>
          <a:lstStyle/>
          <a:p>
            <a:r>
              <a:rPr lang="en-US" sz="2400" dirty="0">
                <a:solidFill>
                  <a:srgbClr val="7030A0"/>
                </a:solidFill>
                <a:latin typeface="Marker Felt" panose="00000400000000000000" pitchFamily="2" charset="0"/>
              </a:rPr>
              <a:t>Peak of Inflated Expectations</a:t>
            </a:r>
          </a:p>
        </p:txBody>
      </p:sp>
      <p:sp>
        <p:nvSpPr>
          <p:cNvPr id="41" name="Rectangle 40"/>
          <p:cNvSpPr/>
          <p:nvPr/>
        </p:nvSpPr>
        <p:spPr>
          <a:xfrm>
            <a:off x="4504877" y="1057632"/>
            <a:ext cx="885371" cy="68657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Marker Felt" panose="00000400000000000000" pitchFamily="2" charset="0"/>
            </a:endParaRPr>
          </a:p>
        </p:txBody>
      </p:sp>
      <p:sp>
        <p:nvSpPr>
          <p:cNvPr id="42" name="Rectangle 41"/>
          <p:cNvSpPr/>
          <p:nvPr/>
        </p:nvSpPr>
        <p:spPr>
          <a:xfrm>
            <a:off x="5610044" y="1367549"/>
            <a:ext cx="2614380" cy="369332"/>
          </a:xfrm>
          <a:prstGeom prst="rect">
            <a:avLst/>
          </a:prstGeom>
        </p:spPr>
        <p:txBody>
          <a:bodyPr wrap="square">
            <a:spAutoFit/>
          </a:bodyPr>
          <a:lstStyle/>
          <a:p>
            <a:pPr algn="ctr"/>
            <a:r>
              <a:rPr lang="en-US" dirty="0">
                <a:solidFill>
                  <a:srgbClr val="C00000"/>
                </a:solidFill>
                <a:latin typeface="Marker Felt" panose="00000400000000000000" pitchFamily="2" charset="0"/>
              </a:rPr>
              <a:t>Microservices</a:t>
            </a: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70422">
            <a:off x="5421920" y="1281957"/>
            <a:ext cx="845419" cy="409575"/>
          </a:xfrm>
          <a:prstGeom prst="rect">
            <a:avLst/>
          </a:prstGeom>
        </p:spPr>
      </p:pic>
      <p:sp>
        <p:nvSpPr>
          <p:cNvPr id="17" name="Rectangle 16"/>
          <p:cNvSpPr/>
          <p:nvPr/>
        </p:nvSpPr>
        <p:spPr>
          <a:xfrm>
            <a:off x="6663478" y="3430624"/>
            <a:ext cx="885371" cy="686570"/>
          </a:xfrm>
          <a:prstGeom prst="rect">
            <a:avLst/>
          </a:prstGeom>
          <a:noFill/>
          <a:ln w="76200">
            <a:solidFill>
              <a:srgbClr val="6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C00000"/>
              </a:solidFill>
              <a:latin typeface="Marker Felt" panose="00000400000000000000" pitchFamily="2" charset="0"/>
            </a:endParaRPr>
          </a:p>
        </p:txBody>
      </p:sp>
      <p:pic>
        <p:nvPicPr>
          <p:cNvPr id="18" name="Picture 17"/>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4062234">
            <a:off x="6314337" y="2707204"/>
            <a:ext cx="845419" cy="409575"/>
          </a:xfrm>
          <a:prstGeom prst="rect">
            <a:avLst/>
          </a:prstGeom>
        </p:spPr>
      </p:pic>
      <p:sp>
        <p:nvSpPr>
          <p:cNvPr id="19" name="Rectangle 18"/>
          <p:cNvSpPr/>
          <p:nvPr/>
        </p:nvSpPr>
        <p:spPr>
          <a:xfrm>
            <a:off x="5525690" y="2081946"/>
            <a:ext cx="2023159" cy="369332"/>
          </a:xfrm>
          <a:prstGeom prst="rect">
            <a:avLst/>
          </a:prstGeom>
        </p:spPr>
        <p:txBody>
          <a:bodyPr wrap="square">
            <a:spAutoFit/>
          </a:bodyPr>
          <a:lstStyle/>
          <a:p>
            <a:pPr algn="ctr"/>
            <a:r>
              <a:rPr lang="en-US" dirty="0">
                <a:solidFill>
                  <a:srgbClr val="6F9E4F"/>
                </a:solidFill>
                <a:latin typeface="Marker Felt" panose="00000400000000000000" pitchFamily="2" charset="0"/>
              </a:rPr>
              <a:t>DevOps</a:t>
            </a:r>
          </a:p>
        </p:txBody>
      </p:sp>
    </p:spTree>
    <p:extLst>
      <p:ext uri="{BB962C8B-B14F-4D97-AF65-F5344CB8AC3E}">
        <p14:creationId xmlns:p14="http://schemas.microsoft.com/office/powerpoint/2010/main" val="4555383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17"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lstStyle/>
          <a:p>
            <a:pPr marL="0" indent="0">
              <a:buNone/>
            </a:pPr>
            <a:r>
              <a:rPr lang="en-US" dirty="0"/>
              <a:t>What is the difference between the following???</a:t>
            </a:r>
          </a:p>
          <a:p>
            <a:r>
              <a:rPr lang="en-US" dirty="0"/>
              <a:t>Continuous Integration</a:t>
            </a:r>
          </a:p>
          <a:p>
            <a:r>
              <a:rPr lang="en-US" dirty="0"/>
              <a:t>Continuous Deployment</a:t>
            </a:r>
          </a:p>
          <a:p>
            <a:r>
              <a:rPr lang="en-US" dirty="0"/>
              <a:t>Continuous Delivery</a:t>
            </a:r>
          </a:p>
        </p:txBody>
      </p:sp>
      <p:sp>
        <p:nvSpPr>
          <p:cNvPr id="4" name="Text Placeholder 3"/>
          <p:cNvSpPr>
            <a:spLocks noGrp="1"/>
          </p:cNvSpPr>
          <p:nvPr>
            <p:ph type="body" sz="half" idx="2"/>
          </p:nvPr>
        </p:nvSpPr>
        <p:spPr/>
        <p:txBody>
          <a:bodyPr/>
          <a:lstStyle/>
          <a:p>
            <a:r>
              <a:rPr lang="en-US" dirty="0"/>
              <a:t>A Quick Question</a:t>
            </a:r>
          </a:p>
        </p:txBody>
      </p:sp>
    </p:spTree>
    <p:extLst>
      <p:ext uri="{BB962C8B-B14F-4D97-AF65-F5344CB8AC3E}">
        <p14:creationId xmlns:p14="http://schemas.microsoft.com/office/powerpoint/2010/main" val="3270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lstStyle/>
          <a:p>
            <a:r>
              <a:rPr lang="en-US" dirty="0"/>
              <a:t>When you integrate, do you …</a:t>
            </a:r>
          </a:p>
          <a:p>
            <a:pPr lvl="1"/>
            <a:r>
              <a:rPr lang="en-US" dirty="0"/>
              <a:t>Deploy?</a:t>
            </a:r>
          </a:p>
          <a:p>
            <a:pPr lvl="1"/>
            <a:r>
              <a:rPr lang="en-US" dirty="0"/>
              <a:t>Deliver?</a:t>
            </a:r>
          </a:p>
          <a:p>
            <a:r>
              <a:rPr lang="en-US" dirty="0"/>
              <a:t>When you Deploy, do you …</a:t>
            </a:r>
          </a:p>
          <a:p>
            <a:pPr lvl="1"/>
            <a:r>
              <a:rPr lang="en-US" dirty="0"/>
              <a:t>Integrate?</a:t>
            </a:r>
          </a:p>
          <a:p>
            <a:pPr lvl="1"/>
            <a:r>
              <a:rPr lang="en-US" dirty="0"/>
              <a:t>Deliver?</a:t>
            </a:r>
          </a:p>
          <a:p>
            <a:r>
              <a:rPr lang="en-US" dirty="0"/>
              <a:t>When you Deliver, do you …</a:t>
            </a:r>
          </a:p>
          <a:p>
            <a:pPr lvl="1"/>
            <a:r>
              <a:rPr lang="en-US" dirty="0"/>
              <a:t>Integrate</a:t>
            </a:r>
          </a:p>
          <a:p>
            <a:pPr lvl="1"/>
            <a:r>
              <a:rPr lang="en-US" dirty="0"/>
              <a:t>Deploy?</a:t>
            </a:r>
          </a:p>
        </p:txBody>
      </p:sp>
      <p:sp>
        <p:nvSpPr>
          <p:cNvPr id="4" name="Text Placeholder 3"/>
          <p:cNvSpPr>
            <a:spLocks noGrp="1"/>
          </p:cNvSpPr>
          <p:nvPr>
            <p:ph type="body" sz="half" idx="2"/>
          </p:nvPr>
        </p:nvSpPr>
        <p:spPr/>
        <p:txBody>
          <a:bodyPr/>
          <a:lstStyle/>
          <a:p>
            <a:r>
              <a:rPr lang="en-US" dirty="0"/>
              <a:t>A Quick Question</a:t>
            </a:r>
          </a:p>
        </p:txBody>
      </p:sp>
    </p:spTree>
    <p:extLst>
      <p:ext uri="{BB962C8B-B14F-4D97-AF65-F5344CB8AC3E}">
        <p14:creationId xmlns:p14="http://schemas.microsoft.com/office/powerpoint/2010/main" val="183852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4" name="Text Placeholder 3"/>
          <p:cNvSpPr>
            <a:spLocks noGrp="1"/>
          </p:cNvSpPr>
          <p:nvPr>
            <p:ph type="body" sz="half" idx="2"/>
          </p:nvPr>
        </p:nvSpPr>
        <p:spPr/>
        <p:txBody>
          <a:bodyPr/>
          <a:lstStyle/>
          <a:p>
            <a:r>
              <a:rPr lang="en-US" dirty="0"/>
              <a:t>A Quick Question</a:t>
            </a:r>
          </a:p>
        </p:txBody>
      </p:sp>
      <p:sp>
        <p:nvSpPr>
          <p:cNvPr id="6" name="Rectangle 5"/>
          <p:cNvSpPr/>
          <p:nvPr/>
        </p:nvSpPr>
        <p:spPr>
          <a:xfrm>
            <a:off x="2223010" y="2710986"/>
            <a:ext cx="2388387" cy="400110"/>
          </a:xfrm>
          <a:prstGeom prst="rect">
            <a:avLst/>
          </a:prstGeom>
          <a:ln>
            <a:solidFill>
              <a:srgbClr val="6F9E4F"/>
            </a:solidFill>
          </a:ln>
        </p:spPr>
        <p:txBody>
          <a:bodyPr wrap="square">
            <a:spAutoFit/>
          </a:bodyPr>
          <a:lstStyle/>
          <a:p>
            <a:r>
              <a:rPr lang="en-US" sz="2000" dirty="0">
                <a:latin typeface="Marker Felt" panose="00000400000000000000" pitchFamily="2" charset="0"/>
              </a:rPr>
              <a:t>Continuous Integration</a:t>
            </a:r>
          </a:p>
        </p:txBody>
      </p:sp>
      <p:sp>
        <p:nvSpPr>
          <p:cNvPr id="7" name="Rectangle 6"/>
          <p:cNvSpPr/>
          <p:nvPr/>
        </p:nvSpPr>
        <p:spPr>
          <a:xfrm>
            <a:off x="4751519" y="2710986"/>
            <a:ext cx="6803795" cy="400110"/>
          </a:xfrm>
          <a:prstGeom prst="rect">
            <a:avLst/>
          </a:prstGeom>
          <a:ln>
            <a:solidFill>
              <a:srgbClr val="6F9E4F"/>
            </a:solidFill>
          </a:ln>
        </p:spPr>
        <p:txBody>
          <a:bodyPr wrap="square">
            <a:spAutoFit/>
          </a:bodyPr>
          <a:lstStyle/>
          <a:p>
            <a:r>
              <a:rPr lang="en-US" sz="2000" dirty="0">
                <a:latin typeface="Marker Felt" panose="00000400000000000000" pitchFamily="2" charset="0"/>
              </a:rPr>
              <a:t>Continuous Deployment</a:t>
            </a:r>
          </a:p>
        </p:txBody>
      </p:sp>
      <p:sp>
        <p:nvSpPr>
          <p:cNvPr id="8" name="Rectangle 7"/>
          <p:cNvSpPr/>
          <p:nvPr/>
        </p:nvSpPr>
        <p:spPr>
          <a:xfrm>
            <a:off x="9380797" y="3148104"/>
            <a:ext cx="2174517" cy="400110"/>
          </a:xfrm>
          <a:prstGeom prst="rect">
            <a:avLst/>
          </a:prstGeom>
          <a:ln>
            <a:solidFill>
              <a:srgbClr val="6F9E4F"/>
            </a:solidFill>
          </a:ln>
        </p:spPr>
        <p:txBody>
          <a:bodyPr wrap="square">
            <a:spAutoFit/>
          </a:bodyPr>
          <a:lstStyle/>
          <a:p>
            <a:r>
              <a:rPr lang="en-US" sz="2000" dirty="0">
                <a:latin typeface="Marker Felt" panose="00000400000000000000" pitchFamily="2" charset="0"/>
              </a:rPr>
              <a:t>Continuous Delivery</a:t>
            </a:r>
          </a:p>
        </p:txBody>
      </p:sp>
      <p:sp>
        <p:nvSpPr>
          <p:cNvPr id="12" name="Rectangle 11"/>
          <p:cNvSpPr/>
          <p:nvPr/>
        </p:nvSpPr>
        <p:spPr>
          <a:xfrm>
            <a:off x="9380797"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Production</a:t>
            </a:r>
          </a:p>
        </p:txBody>
      </p:sp>
      <p:sp>
        <p:nvSpPr>
          <p:cNvPr id="13" name="Rectangle 12"/>
          <p:cNvSpPr/>
          <p:nvPr/>
        </p:nvSpPr>
        <p:spPr>
          <a:xfrm>
            <a:off x="7066158"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Staging</a:t>
            </a:r>
          </a:p>
        </p:txBody>
      </p:sp>
      <p:sp>
        <p:nvSpPr>
          <p:cNvPr id="14" name="Rectangle 13"/>
          <p:cNvSpPr/>
          <p:nvPr/>
        </p:nvSpPr>
        <p:spPr>
          <a:xfrm>
            <a:off x="4751519"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Test</a:t>
            </a:r>
          </a:p>
        </p:txBody>
      </p:sp>
      <p:sp>
        <p:nvSpPr>
          <p:cNvPr id="15" name="Rectangle 14"/>
          <p:cNvSpPr/>
          <p:nvPr/>
        </p:nvSpPr>
        <p:spPr>
          <a:xfrm>
            <a:off x="2223010" y="3629985"/>
            <a:ext cx="238838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Development</a:t>
            </a:r>
          </a:p>
        </p:txBody>
      </p:sp>
      <p:pic>
        <p:nvPicPr>
          <p:cNvPr id="16" name="Picture 1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6998" y="4267305"/>
            <a:ext cx="1966299" cy="1084081"/>
          </a:xfrm>
          <a:prstGeom prst="rect">
            <a:avLst/>
          </a:prstGeom>
        </p:spPr>
      </p:pic>
      <p:pic>
        <p:nvPicPr>
          <p:cNvPr id="17" name="Picture 16"/>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349656" y="4310653"/>
            <a:ext cx="922817" cy="922817"/>
          </a:xfrm>
          <a:prstGeom prst="rect">
            <a:avLst/>
          </a:prstGeom>
        </p:spPr>
      </p:pic>
      <p:pic>
        <p:nvPicPr>
          <p:cNvPr id="18" name="Picture 1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3298" y="5290951"/>
            <a:ext cx="1659750" cy="907330"/>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7816919" y="4136256"/>
            <a:ext cx="682706" cy="83994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9416" y="5351386"/>
            <a:ext cx="1415709" cy="574778"/>
          </a:xfrm>
          <a:prstGeom prst="rect">
            <a:avLst/>
          </a:prstGeom>
        </p:spPr>
      </p:pic>
      <p:pic>
        <p:nvPicPr>
          <p:cNvPr id="23" name="Picture 22"/>
          <p:cNvPicPr>
            <a:picLocks noChangeAspect="1"/>
          </p:cNvPicPr>
          <p:nvPr/>
        </p:nvPicPr>
        <p:blipFill>
          <a:blip r:embed="rId5">
            <a:clrChange>
              <a:clrFrom>
                <a:srgbClr val="FFFFFF"/>
              </a:clrFrom>
              <a:clrTo>
                <a:srgbClr val="FFFFFF">
                  <a:alpha val="0"/>
                </a:srgbClr>
              </a:clrTo>
            </a:clrChange>
          </a:blip>
          <a:stretch>
            <a:fillRect/>
          </a:stretch>
        </p:blipFill>
        <p:spPr>
          <a:xfrm>
            <a:off x="10086554" y="4136256"/>
            <a:ext cx="682706" cy="839944"/>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9051" y="5351386"/>
            <a:ext cx="1415709" cy="574778"/>
          </a:xfrm>
          <a:prstGeom prst="rect">
            <a:avLst/>
          </a:prstGeom>
        </p:spPr>
      </p:pic>
      <p:sp>
        <p:nvSpPr>
          <p:cNvPr id="25" name="Rectangle 24"/>
          <p:cNvSpPr/>
          <p:nvPr/>
        </p:nvSpPr>
        <p:spPr>
          <a:xfrm>
            <a:off x="287766" y="3629984"/>
            <a:ext cx="1787959"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Dev Machine</a:t>
            </a:r>
          </a:p>
        </p:txBody>
      </p:sp>
      <p:pic>
        <p:nvPicPr>
          <p:cNvPr id="27" name="Picture 2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724" y="3733289"/>
            <a:ext cx="1362906" cy="1362906"/>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2449" y="5165416"/>
            <a:ext cx="1141122" cy="760748"/>
          </a:xfrm>
          <a:prstGeom prst="rect">
            <a:avLst/>
          </a:prstGeom>
        </p:spPr>
      </p:pic>
    </p:spTree>
    <p:extLst>
      <p:ext uri="{BB962C8B-B14F-4D97-AF65-F5344CB8AC3E}">
        <p14:creationId xmlns:p14="http://schemas.microsoft.com/office/powerpoint/2010/main" val="411585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p>
        </p:txBody>
      </p:sp>
      <p:sp>
        <p:nvSpPr>
          <p:cNvPr id="4" name="Text Placeholder 3"/>
          <p:cNvSpPr>
            <a:spLocks noGrp="1"/>
          </p:cNvSpPr>
          <p:nvPr>
            <p:ph type="body" sz="half" idx="2"/>
          </p:nvPr>
        </p:nvSpPr>
        <p:spPr/>
        <p:txBody>
          <a:bodyPr/>
          <a:lstStyle/>
          <a:p>
            <a:r>
              <a:rPr lang="en-US" dirty="0"/>
              <a:t>A Quick Question</a:t>
            </a:r>
          </a:p>
        </p:txBody>
      </p:sp>
      <p:pic>
        <p:nvPicPr>
          <p:cNvPr id="6" name="Picture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8984" y="2639504"/>
            <a:ext cx="3425234" cy="3425234"/>
          </a:xfrm>
          <a:prstGeom prst="rect">
            <a:avLst/>
          </a:prstGeom>
        </p:spPr>
      </p:pic>
      <p:grpSp>
        <p:nvGrpSpPr>
          <p:cNvPr id="11" name="Group 10"/>
          <p:cNvGrpSpPr/>
          <p:nvPr/>
        </p:nvGrpSpPr>
        <p:grpSpPr>
          <a:xfrm>
            <a:off x="5628996" y="1769597"/>
            <a:ext cx="6124320" cy="1739814"/>
            <a:chOff x="2223010" y="3629985"/>
            <a:chExt cx="9332304" cy="2651147"/>
          </a:xfrm>
        </p:grpSpPr>
        <p:sp>
          <p:nvSpPr>
            <p:cNvPr id="7" name="Rectangle 6"/>
            <p:cNvSpPr/>
            <p:nvPr/>
          </p:nvSpPr>
          <p:spPr>
            <a:xfrm>
              <a:off x="9380797"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Production</a:t>
              </a:r>
            </a:p>
          </p:txBody>
        </p:sp>
        <p:sp>
          <p:nvSpPr>
            <p:cNvPr id="8" name="Rectangle 7"/>
            <p:cNvSpPr/>
            <p:nvPr/>
          </p:nvSpPr>
          <p:spPr>
            <a:xfrm>
              <a:off x="7066158"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Staging</a:t>
              </a:r>
            </a:p>
          </p:txBody>
        </p:sp>
        <p:sp>
          <p:nvSpPr>
            <p:cNvPr id="9" name="Rectangle 8"/>
            <p:cNvSpPr/>
            <p:nvPr/>
          </p:nvSpPr>
          <p:spPr>
            <a:xfrm>
              <a:off x="4751519" y="3629985"/>
              <a:ext cx="217451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Test</a:t>
              </a:r>
            </a:p>
          </p:txBody>
        </p:sp>
        <p:sp>
          <p:nvSpPr>
            <p:cNvPr id="10" name="Rectangle 9"/>
            <p:cNvSpPr/>
            <p:nvPr/>
          </p:nvSpPr>
          <p:spPr>
            <a:xfrm>
              <a:off x="2223010" y="3629985"/>
              <a:ext cx="2388387" cy="265114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Development</a:t>
              </a:r>
            </a:p>
          </p:txBody>
        </p:sp>
      </p:grpSp>
      <p:sp>
        <p:nvSpPr>
          <p:cNvPr id="12" name="Rectangle 11"/>
          <p:cNvSpPr/>
          <p:nvPr/>
        </p:nvSpPr>
        <p:spPr>
          <a:xfrm>
            <a:off x="3969663" y="1769597"/>
            <a:ext cx="1567378" cy="173981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0070C0"/>
                </a:solidFill>
                <a:latin typeface="Marker Felt" panose="00000400000000000000" pitchFamily="2" charset="0"/>
              </a:rPr>
              <a:t>Dev Machine</a:t>
            </a:r>
          </a:p>
        </p:txBody>
      </p:sp>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7874" y="3907963"/>
            <a:ext cx="3121177" cy="2340884"/>
          </a:xfrm>
          <a:prstGeom prst="rect">
            <a:avLst/>
          </a:prstGeom>
        </p:spPr>
      </p:pic>
      <p:sp>
        <p:nvSpPr>
          <p:cNvPr id="14" name="Rectangle 13"/>
          <p:cNvSpPr/>
          <p:nvPr/>
        </p:nvSpPr>
        <p:spPr>
          <a:xfrm>
            <a:off x="5448352" y="4442409"/>
            <a:ext cx="3751700" cy="1384995"/>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0070C0"/>
                </a:solidFill>
                <a:latin typeface="Marker Felt" panose="00000400000000000000" pitchFamily="2" charset="0"/>
              </a:rPr>
              <a:t>Continuous Integration</a:t>
            </a:r>
          </a:p>
          <a:p>
            <a:pPr marL="285750" indent="-285750">
              <a:buFont typeface="Arial" panose="020B0604020202020204" pitchFamily="34" charset="0"/>
              <a:buChar char="•"/>
            </a:pPr>
            <a:r>
              <a:rPr lang="en-US" sz="2800" dirty="0">
                <a:solidFill>
                  <a:srgbClr val="0070C0"/>
                </a:solidFill>
                <a:latin typeface="Marker Felt" panose="00000400000000000000" pitchFamily="2" charset="0"/>
              </a:rPr>
              <a:t>Continuous Deployment</a:t>
            </a:r>
          </a:p>
          <a:p>
            <a:pPr marL="285750" indent="-285750">
              <a:buFont typeface="Arial" panose="020B0604020202020204" pitchFamily="34" charset="0"/>
              <a:buChar char="•"/>
            </a:pPr>
            <a:r>
              <a:rPr lang="en-US" sz="2800" dirty="0">
                <a:solidFill>
                  <a:srgbClr val="0070C0"/>
                </a:solidFill>
                <a:latin typeface="Marker Felt" panose="00000400000000000000" pitchFamily="2" charset="0"/>
              </a:rPr>
              <a:t>Continuous Delivery</a:t>
            </a:r>
          </a:p>
        </p:txBody>
      </p:sp>
      <p:sp>
        <p:nvSpPr>
          <p:cNvPr id="15" name="Arrow: Right 14"/>
          <p:cNvSpPr/>
          <p:nvPr/>
        </p:nvSpPr>
        <p:spPr>
          <a:xfrm rot="14681676">
            <a:off x="4533778" y="3559161"/>
            <a:ext cx="1409266" cy="4786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104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15781</TotalTime>
  <Words>1106</Words>
  <Application>Microsoft Office PowerPoint</Application>
  <PresentationFormat>Widescreen</PresentationFormat>
  <Paragraphs>280</Paragraphs>
  <Slides>30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Marker Felt</vt:lpstr>
      <vt:lpstr>Objective</vt:lpstr>
      <vt:lpstr>Symbol</vt:lpstr>
      <vt:lpstr>Whiteboard Modern Demo</vt:lpstr>
      <vt:lpstr>Office Theme</vt:lpstr>
      <vt:lpstr>Automating the Software Delivery Pipeline</vt:lpstr>
      <vt:lpstr>Who?</vt:lpstr>
      <vt:lpstr>PowerPoint Presentation</vt:lpstr>
      <vt:lpstr>PowerPoint Presentation</vt:lpstr>
      <vt:lpstr>What?</vt:lpstr>
      <vt:lpstr>DevOps</vt:lpstr>
      <vt:lpstr>DevOps</vt:lpstr>
      <vt:lpstr>DevOps</vt:lpstr>
      <vt:lpstr>DevOps </vt:lpstr>
      <vt:lpstr>Being Practical</vt:lpstr>
      <vt:lpstr>Being Practical</vt:lpstr>
      <vt:lpstr>Being Practical</vt:lpstr>
      <vt:lpstr>Being Practical</vt:lpstr>
      <vt:lpstr>PowerPoint Presentation</vt:lpstr>
      <vt:lpstr>Preparation</vt:lpstr>
      <vt:lpstr>PowerPoint Presentation</vt:lpstr>
      <vt:lpstr>PowerPoint Presentation</vt:lpstr>
      <vt:lpstr>Demo</vt:lpstr>
      <vt:lpstr>PowerPoint Presentation</vt:lpstr>
      <vt:lpstr>PowerPoint Presentation</vt:lpstr>
      <vt:lpstr>PowerPoint Presentation</vt:lpstr>
      <vt:lpstr>PowerPoint Presentation</vt:lpstr>
      <vt:lpstr>How? </vt:lpstr>
      <vt:lpstr>PowerPoint Presentation</vt:lpstr>
      <vt:lpstr>How? </vt:lpstr>
      <vt:lpstr>How? </vt:lpstr>
      <vt:lpstr>How? </vt:lpstr>
      <vt:lpstr>PowerPoint Presentation</vt:lpstr>
      <vt:lpstr>Last Minute Stuff</vt:lpstr>
      <vt:lpstr>Automating the Software Delivery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Beamer</dc:creator>
  <cp:lastModifiedBy>Gregory Beamer (UST, USA)</cp:lastModifiedBy>
  <cp:revision>173</cp:revision>
  <dcterms:created xsi:type="dcterms:W3CDTF">2017-01-05T04:43:37Z</dcterms:created>
  <dcterms:modified xsi:type="dcterms:W3CDTF">2017-08-08T17:52:31Z</dcterms:modified>
  <cp:contentStatus/>
</cp:coreProperties>
</file>